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1" i="0">
                <a:solidFill>
                  <a:schemeClr val="bg1"/>
                </a:solidFill>
                <a:latin typeface="思源黑体 CN Heavy"/>
                <a:cs typeface="思源黑体 CN Heavy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A7B1D0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1" i="0">
                <a:solidFill>
                  <a:schemeClr val="bg1"/>
                </a:solidFill>
                <a:latin typeface="思源黑体 CN Heavy"/>
                <a:cs typeface="思源黑体 CN Heavy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A7B1D0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1" i="0">
                <a:solidFill>
                  <a:schemeClr val="bg1"/>
                </a:solidFill>
                <a:latin typeface="思源黑体 CN Heavy"/>
                <a:cs typeface="思源黑体 CN Heavy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1" i="0">
                <a:solidFill>
                  <a:schemeClr val="bg1"/>
                </a:solidFill>
                <a:latin typeface="思源黑体 CN Heavy"/>
                <a:cs typeface="思源黑体 CN Heavy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29839" y="1365250"/>
            <a:ext cx="3459221" cy="47244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90D26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9299" y="480313"/>
            <a:ext cx="7416800" cy="769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1" i="0">
                <a:solidFill>
                  <a:schemeClr val="bg1"/>
                </a:solidFill>
                <a:latin typeface="思源黑体 CN Heavy"/>
                <a:cs typeface="思源黑体 CN Heavy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3625" y="1868677"/>
            <a:ext cx="5549900" cy="2901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A7B1D0"/>
                </a:solidFill>
                <a:latin typeface="宋体"/>
                <a:cs typeface="宋体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299" y="1622552"/>
            <a:ext cx="6921500" cy="852169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400" spc="-500"/>
              <a:t>解码我们身边的</a:t>
            </a:r>
            <a:r>
              <a:rPr dirty="0" sz="5400" spc="2225" b="0">
                <a:latin typeface="Arial Black"/>
                <a:cs typeface="Arial Black"/>
              </a:rPr>
              <a:t>“</a:t>
            </a:r>
            <a:r>
              <a:rPr dirty="0" sz="5400" spc="-500"/>
              <a:t>芯</a:t>
            </a:r>
            <a:r>
              <a:rPr dirty="0" sz="5400" spc="2225" b="0">
                <a:latin typeface="Arial Black"/>
                <a:cs typeface="Arial Black"/>
              </a:rPr>
              <a:t>”</a:t>
            </a:r>
            <a:r>
              <a:rPr dirty="0" sz="5400" spc="-700"/>
              <a:t>脏</a:t>
            </a:r>
            <a:endParaRPr sz="54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761999" y="2657474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761999" y="38099"/>
                </a:moveTo>
                <a:lnTo>
                  <a:pt x="0" y="38099"/>
                </a:lnTo>
                <a:lnTo>
                  <a:pt x="0" y="0"/>
                </a:lnTo>
                <a:lnTo>
                  <a:pt x="761999" y="0"/>
                </a:lnTo>
                <a:lnTo>
                  <a:pt x="7619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749299" y="2991104"/>
            <a:ext cx="6560184" cy="3873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50" spc="-260">
                <a:solidFill>
                  <a:srgbClr val="A7B1D0"/>
                </a:solidFill>
                <a:latin typeface="宋体"/>
                <a:cs typeface="宋体"/>
              </a:rPr>
              <a:t>走进瑞芯微</a:t>
            </a:r>
            <a:r>
              <a:rPr dirty="0" sz="2300" spc="-150">
                <a:solidFill>
                  <a:srgbClr val="A7B1D0"/>
                </a:solidFill>
                <a:latin typeface="Noto Sans SC"/>
                <a:cs typeface="Noto Sans SC"/>
              </a:rPr>
              <a:t>RK3399</a:t>
            </a:r>
            <a:r>
              <a:rPr dirty="0" sz="2350" spc="-265">
                <a:solidFill>
                  <a:srgbClr val="A7B1D0"/>
                </a:solidFill>
                <a:latin typeface="宋体"/>
                <a:cs typeface="宋体"/>
              </a:rPr>
              <a:t>：一款无处不在的高性能处理器芯片</a:t>
            </a:r>
            <a:endParaRPr sz="2350">
              <a:latin typeface="宋体"/>
              <a:cs typeface="宋体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548315" y="5655322"/>
            <a:ext cx="1894839" cy="596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1440" marR="5080" indent="-79375">
              <a:lnSpc>
                <a:spcPct val="125000"/>
              </a:lnSpc>
              <a:spcBef>
                <a:spcPts val="95"/>
              </a:spcBef>
            </a:pPr>
            <a:r>
              <a:rPr dirty="0" sz="1500" spc="-140">
                <a:solidFill>
                  <a:srgbClr val="A7B1D0"/>
                </a:solidFill>
                <a:latin typeface="宋体"/>
                <a:cs typeface="宋体"/>
              </a:rPr>
              <a:t>分享人：</a:t>
            </a:r>
            <a:r>
              <a:rPr dirty="0" sz="1500" spc="-110">
                <a:solidFill>
                  <a:srgbClr val="A7B1D0"/>
                </a:solidFill>
                <a:latin typeface="Noto Sans SC"/>
                <a:cs typeface="Noto Sans SC"/>
              </a:rPr>
              <a:t>AI</a:t>
            </a:r>
            <a:r>
              <a:rPr dirty="0" sz="1500" spc="-155">
                <a:solidFill>
                  <a:srgbClr val="A7B1D0"/>
                </a:solidFill>
                <a:latin typeface="宋体"/>
                <a:cs typeface="宋体"/>
              </a:rPr>
              <a:t>内容策划专家</a:t>
            </a:r>
            <a:r>
              <a:rPr dirty="0" sz="1500" spc="-140">
                <a:solidFill>
                  <a:srgbClr val="A7B1D0"/>
                </a:solidFill>
                <a:latin typeface="宋体"/>
                <a:cs typeface="宋体"/>
              </a:rPr>
              <a:t>日期：</a:t>
            </a:r>
            <a:r>
              <a:rPr dirty="0" sz="1500" spc="-110">
                <a:solidFill>
                  <a:srgbClr val="A7B1D0"/>
                </a:solidFill>
                <a:latin typeface="Noto Sans SC"/>
                <a:cs typeface="Noto Sans SC"/>
              </a:rPr>
              <a:t>2023</a:t>
            </a: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年</a:t>
            </a:r>
            <a:r>
              <a:rPr dirty="0" sz="1500" spc="-100">
                <a:solidFill>
                  <a:srgbClr val="A7B1D0"/>
                </a:solidFill>
                <a:latin typeface="Noto Sans SC"/>
                <a:cs typeface="Noto Sans SC"/>
              </a:rPr>
              <a:t>10</a:t>
            </a: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月</a:t>
            </a:r>
            <a:r>
              <a:rPr dirty="0" sz="1500" spc="-100">
                <a:solidFill>
                  <a:srgbClr val="A7B1D0"/>
                </a:solidFill>
                <a:latin typeface="Noto Sans SC"/>
                <a:cs typeface="Noto Sans SC"/>
              </a:rPr>
              <a:t>27</a:t>
            </a:r>
            <a:r>
              <a:rPr dirty="0" sz="1500" spc="-160">
                <a:solidFill>
                  <a:srgbClr val="A7B1D0"/>
                </a:solidFill>
                <a:latin typeface="宋体"/>
                <a:cs typeface="宋体"/>
              </a:rPr>
              <a:t>日</a:t>
            </a:r>
            <a:endParaRPr sz="15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1999" y="1333499"/>
            <a:ext cx="571500" cy="3810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299" y="575563"/>
            <a:ext cx="5054600" cy="6457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490"/>
              <a:t>创</a:t>
            </a:r>
            <a:r>
              <a:rPr dirty="0" sz="3600" b="1">
                <a:latin typeface="微软雅黑"/>
                <a:cs typeface="微软雅黑"/>
              </a:rPr>
              <a:t>客的</a:t>
            </a:r>
            <a:r>
              <a:rPr dirty="0" spc="-490"/>
              <a:t>乐</a:t>
            </a:r>
            <a:r>
              <a:rPr dirty="0" sz="3600" b="1">
                <a:latin typeface="微软雅黑"/>
                <a:cs typeface="微软雅黑"/>
              </a:rPr>
              <a:t>园：开</a:t>
            </a:r>
            <a:r>
              <a:rPr dirty="0" spc="-490"/>
              <a:t>源</a:t>
            </a:r>
            <a:r>
              <a:rPr dirty="0" sz="3600" spc="-20" b="1">
                <a:latin typeface="微软雅黑"/>
                <a:cs typeface="微软雅黑"/>
              </a:rPr>
              <a:t>开发板</a:t>
            </a:r>
            <a:endParaRPr sz="3600">
              <a:latin typeface="微软雅黑"/>
              <a:cs typeface="微软雅黑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5" y="1825751"/>
            <a:ext cx="3185159" cy="318515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79660" y="4764746"/>
            <a:ext cx="2311400" cy="136334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dirty="0" sz="1850" spc="-210" b="1">
                <a:solidFill>
                  <a:srgbClr val="3FC1C8"/>
                </a:solidFill>
                <a:latin typeface="Microsoft JhengHei"/>
                <a:cs typeface="Microsoft JhengHei"/>
              </a:rPr>
              <a:t>得</a:t>
            </a:r>
            <a:r>
              <a:rPr dirty="0" sz="1650" b="1">
                <a:solidFill>
                  <a:srgbClr val="3FC1C8"/>
                </a:solidFill>
                <a:latin typeface="微软雅黑"/>
                <a:cs typeface="微软雅黑"/>
              </a:rPr>
              <a:t>力工</a:t>
            </a:r>
            <a:r>
              <a:rPr dirty="0" sz="1850" spc="-50" b="1">
                <a:solidFill>
                  <a:srgbClr val="3FC1C8"/>
                </a:solidFill>
                <a:latin typeface="Microsoft JhengHei"/>
                <a:cs typeface="Microsoft JhengHei"/>
              </a:rPr>
              <a:t>具</a:t>
            </a:r>
            <a:endParaRPr sz="1850">
              <a:latin typeface="Microsoft JhengHei"/>
              <a:cs typeface="Microsoft JhengHei"/>
            </a:endParaRPr>
          </a:p>
          <a:p>
            <a:pPr algn="ctr" marL="12065" marR="5080">
              <a:lnSpc>
                <a:spcPct val="115199"/>
              </a:lnSpc>
              <a:spcBef>
                <a:spcPts val="545"/>
              </a:spcBef>
            </a:pP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许多开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源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硬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件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项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目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，如各</a:t>
            </a:r>
            <a:r>
              <a:rPr dirty="0" sz="1700" spc="-229">
                <a:solidFill>
                  <a:srgbClr val="FFFFFF"/>
                </a:solidFill>
                <a:latin typeface="宋体"/>
                <a:cs typeface="宋体"/>
              </a:rPr>
              <a:t>种 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“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派</a:t>
            </a:r>
            <a:r>
              <a:rPr dirty="0" sz="1700" spc="-110">
                <a:solidFill>
                  <a:srgbClr val="FFFFFF"/>
                </a:solidFill>
                <a:latin typeface="宋体"/>
                <a:cs typeface="宋体"/>
              </a:rPr>
              <a:t>”</a:t>
            </a:r>
            <a:r>
              <a:rPr dirty="0" sz="1500" spc="-11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都</a:t>
            </a:r>
            <a:r>
              <a:rPr dirty="0" sz="1500" spc="-10">
                <a:solidFill>
                  <a:srgbClr val="FFFFFF"/>
                </a:solidFill>
                <a:latin typeface="微软雅黑"/>
                <a:cs typeface="微软雅黑"/>
              </a:rPr>
              <a:t>推出了基于</a:t>
            </a:r>
            <a:r>
              <a:rPr dirty="0" sz="1500" spc="-5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RK3399</a:t>
            </a:r>
            <a:r>
              <a:rPr dirty="0" sz="1500" spc="-10">
                <a:solidFill>
                  <a:srgbClr val="FFFFFF"/>
                </a:solidFill>
                <a:latin typeface="微软雅黑"/>
                <a:cs typeface="微软雅黑"/>
              </a:rPr>
              <a:t>的开发板。</a:t>
            </a:r>
            <a:endParaRPr sz="1500">
              <a:latin typeface="微软雅黑"/>
              <a:cs typeface="微软雅黑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105149" y="1825751"/>
            <a:ext cx="4585335" cy="3185160"/>
            <a:chOff x="3105149" y="1825751"/>
            <a:chExt cx="4585335" cy="31851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5149" y="4200525"/>
              <a:ext cx="1819274" cy="1904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924424" y="4162424"/>
              <a:ext cx="76200" cy="95250"/>
            </a:xfrm>
            <a:custGeom>
              <a:avLst/>
              <a:gdLst/>
              <a:ahLst/>
              <a:cxnLst/>
              <a:rect l="l" t="t" r="r" b="b"/>
              <a:pathLst>
                <a:path w="76200" h="95250">
                  <a:moveTo>
                    <a:pt x="0" y="95249"/>
                  </a:moveTo>
                  <a:lnTo>
                    <a:pt x="0" y="0"/>
                  </a:lnTo>
                  <a:lnTo>
                    <a:pt x="76199" y="47624"/>
                  </a:lnTo>
                  <a:lnTo>
                    <a:pt x="0" y="95249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501895" y="1825751"/>
              <a:ext cx="3188335" cy="3185160"/>
            </a:xfrm>
            <a:custGeom>
              <a:avLst/>
              <a:gdLst/>
              <a:ahLst/>
              <a:cxnLst/>
              <a:rect l="l" t="t" r="r" b="b"/>
              <a:pathLst>
                <a:path w="3188334" h="3185160">
                  <a:moveTo>
                    <a:pt x="3188207" y="3185159"/>
                  </a:moveTo>
                  <a:lnTo>
                    <a:pt x="0" y="3185159"/>
                  </a:lnTo>
                  <a:lnTo>
                    <a:pt x="0" y="0"/>
                  </a:lnTo>
                  <a:lnTo>
                    <a:pt x="3188207" y="0"/>
                  </a:lnTo>
                  <a:lnTo>
                    <a:pt x="3188207" y="307847"/>
                  </a:lnTo>
                  <a:lnTo>
                    <a:pt x="593978" y="307847"/>
                  </a:lnTo>
                  <a:lnTo>
                    <a:pt x="575212" y="308754"/>
                  </a:lnTo>
                  <a:lnTo>
                    <a:pt x="521077" y="322348"/>
                  </a:lnTo>
                  <a:lnTo>
                    <a:pt x="473185" y="351015"/>
                  </a:lnTo>
                  <a:lnTo>
                    <a:pt x="435553" y="392491"/>
                  </a:lnTo>
                  <a:lnTo>
                    <a:pt x="411635" y="443131"/>
                  </a:lnTo>
                  <a:lnTo>
                    <a:pt x="403478" y="498347"/>
                  </a:lnTo>
                  <a:lnTo>
                    <a:pt x="403478" y="2498597"/>
                  </a:lnTo>
                  <a:lnTo>
                    <a:pt x="411635" y="2553814"/>
                  </a:lnTo>
                  <a:lnTo>
                    <a:pt x="435553" y="2604453"/>
                  </a:lnTo>
                  <a:lnTo>
                    <a:pt x="473185" y="2645930"/>
                  </a:lnTo>
                  <a:lnTo>
                    <a:pt x="521078" y="2674596"/>
                  </a:lnTo>
                  <a:lnTo>
                    <a:pt x="575212" y="2688191"/>
                  </a:lnTo>
                  <a:lnTo>
                    <a:pt x="593978" y="2689097"/>
                  </a:lnTo>
                  <a:lnTo>
                    <a:pt x="3188207" y="2689097"/>
                  </a:lnTo>
                  <a:lnTo>
                    <a:pt x="3188207" y="3185159"/>
                  </a:lnTo>
                  <a:close/>
                </a:path>
                <a:path w="3188334" h="3185160">
                  <a:moveTo>
                    <a:pt x="3188207" y="2689097"/>
                  </a:moveTo>
                  <a:lnTo>
                    <a:pt x="2594228" y="2689097"/>
                  </a:lnTo>
                  <a:lnTo>
                    <a:pt x="2612994" y="2688191"/>
                  </a:lnTo>
                  <a:lnTo>
                    <a:pt x="2631400" y="2685472"/>
                  </a:lnTo>
                  <a:lnTo>
                    <a:pt x="2684120" y="2666577"/>
                  </a:lnTo>
                  <a:lnTo>
                    <a:pt x="2728932" y="2633301"/>
                  </a:lnTo>
                  <a:lnTo>
                    <a:pt x="2762208" y="2588489"/>
                  </a:lnTo>
                  <a:lnTo>
                    <a:pt x="2781102" y="2535769"/>
                  </a:lnTo>
                  <a:lnTo>
                    <a:pt x="2784728" y="2498597"/>
                  </a:lnTo>
                  <a:lnTo>
                    <a:pt x="2784728" y="498347"/>
                  </a:lnTo>
                  <a:lnTo>
                    <a:pt x="2776571" y="443131"/>
                  </a:lnTo>
                  <a:lnTo>
                    <a:pt x="2752653" y="392491"/>
                  </a:lnTo>
                  <a:lnTo>
                    <a:pt x="2715021" y="351015"/>
                  </a:lnTo>
                  <a:lnTo>
                    <a:pt x="2667129" y="322348"/>
                  </a:lnTo>
                  <a:lnTo>
                    <a:pt x="2612994" y="308754"/>
                  </a:lnTo>
                  <a:lnTo>
                    <a:pt x="2594228" y="307847"/>
                  </a:lnTo>
                  <a:lnTo>
                    <a:pt x="3188207" y="307847"/>
                  </a:lnTo>
                  <a:lnTo>
                    <a:pt x="3188207" y="2689097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5374" y="2133599"/>
              <a:ext cx="2381249" cy="238124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4940299" y="4943334"/>
            <a:ext cx="2311400" cy="1047115"/>
          </a:xfrm>
          <a:prstGeom prst="rect">
            <a:avLst/>
          </a:prstGeom>
        </p:spPr>
        <p:txBody>
          <a:bodyPr wrap="square" lIns="0" tIns="1238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dirty="0" sz="1650" spc="-15" b="1">
                <a:solidFill>
                  <a:srgbClr val="3FC1C8"/>
                </a:solidFill>
                <a:latin typeface="微软雅黑"/>
                <a:cs typeface="微软雅黑"/>
              </a:rPr>
              <a:t>动手实践</a:t>
            </a:r>
            <a:endParaRPr sz="165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开发者们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利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用它焊接电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路</a:t>
            </a:r>
            <a:r>
              <a:rPr dirty="0" sz="1500" spc="-5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endParaRPr sz="150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编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写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代码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，探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索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无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限</a:t>
            </a:r>
            <a:r>
              <a:rPr dirty="0" sz="1500" spc="-20">
                <a:solidFill>
                  <a:srgbClr val="FFFFFF"/>
                </a:solidFill>
                <a:latin typeface="微软雅黑"/>
                <a:cs typeface="微软雅黑"/>
              </a:rPr>
              <a:t>可能。</a:t>
            </a:r>
            <a:endParaRPr sz="1500">
              <a:latin typeface="微软雅黑"/>
              <a:cs typeface="微软雅黑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267575" y="1825751"/>
            <a:ext cx="4583430" cy="3185160"/>
            <a:chOff x="7267575" y="1825751"/>
            <a:chExt cx="4583430" cy="318516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7575" y="4200525"/>
              <a:ext cx="1819274" cy="1904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9086849" y="4162424"/>
              <a:ext cx="76200" cy="95250"/>
            </a:xfrm>
            <a:custGeom>
              <a:avLst/>
              <a:gdLst/>
              <a:ahLst/>
              <a:cxnLst/>
              <a:rect l="l" t="t" r="r" b="b"/>
              <a:pathLst>
                <a:path w="76200" h="95250">
                  <a:moveTo>
                    <a:pt x="0" y="95249"/>
                  </a:moveTo>
                  <a:lnTo>
                    <a:pt x="0" y="0"/>
                  </a:lnTo>
                  <a:lnTo>
                    <a:pt x="76199" y="47624"/>
                  </a:lnTo>
                  <a:lnTo>
                    <a:pt x="0" y="95249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665464" y="1825751"/>
              <a:ext cx="3185160" cy="3185160"/>
            </a:xfrm>
            <a:custGeom>
              <a:avLst/>
              <a:gdLst/>
              <a:ahLst/>
              <a:cxnLst/>
              <a:rect l="l" t="t" r="r" b="b"/>
              <a:pathLst>
                <a:path w="3185159" h="3185160">
                  <a:moveTo>
                    <a:pt x="3185159" y="3185159"/>
                  </a:moveTo>
                  <a:lnTo>
                    <a:pt x="0" y="3185159"/>
                  </a:lnTo>
                  <a:lnTo>
                    <a:pt x="0" y="0"/>
                  </a:lnTo>
                  <a:lnTo>
                    <a:pt x="3185159" y="0"/>
                  </a:lnTo>
                  <a:lnTo>
                    <a:pt x="3185159" y="307847"/>
                  </a:lnTo>
                  <a:lnTo>
                    <a:pt x="592835" y="307847"/>
                  </a:lnTo>
                  <a:lnTo>
                    <a:pt x="574069" y="308754"/>
                  </a:lnTo>
                  <a:lnTo>
                    <a:pt x="519933" y="322348"/>
                  </a:lnTo>
                  <a:lnTo>
                    <a:pt x="472041" y="351015"/>
                  </a:lnTo>
                  <a:lnTo>
                    <a:pt x="434410" y="392491"/>
                  </a:lnTo>
                  <a:lnTo>
                    <a:pt x="410491" y="443131"/>
                  </a:lnTo>
                  <a:lnTo>
                    <a:pt x="402335" y="498347"/>
                  </a:lnTo>
                  <a:lnTo>
                    <a:pt x="402335" y="2498597"/>
                  </a:lnTo>
                  <a:lnTo>
                    <a:pt x="410491" y="2553814"/>
                  </a:lnTo>
                  <a:lnTo>
                    <a:pt x="434410" y="2604453"/>
                  </a:lnTo>
                  <a:lnTo>
                    <a:pt x="472041" y="2645930"/>
                  </a:lnTo>
                  <a:lnTo>
                    <a:pt x="519934" y="2674596"/>
                  </a:lnTo>
                  <a:lnTo>
                    <a:pt x="574069" y="2688191"/>
                  </a:lnTo>
                  <a:lnTo>
                    <a:pt x="592835" y="2689097"/>
                  </a:lnTo>
                  <a:lnTo>
                    <a:pt x="3185159" y="2689097"/>
                  </a:lnTo>
                  <a:lnTo>
                    <a:pt x="3185159" y="3185159"/>
                  </a:lnTo>
                  <a:close/>
                </a:path>
                <a:path w="3185159" h="3185160">
                  <a:moveTo>
                    <a:pt x="3185159" y="2689097"/>
                  </a:moveTo>
                  <a:lnTo>
                    <a:pt x="2593085" y="2689097"/>
                  </a:lnTo>
                  <a:lnTo>
                    <a:pt x="2611851" y="2688191"/>
                  </a:lnTo>
                  <a:lnTo>
                    <a:pt x="2630256" y="2685472"/>
                  </a:lnTo>
                  <a:lnTo>
                    <a:pt x="2682976" y="2666577"/>
                  </a:lnTo>
                  <a:lnTo>
                    <a:pt x="2727788" y="2633301"/>
                  </a:lnTo>
                  <a:lnTo>
                    <a:pt x="2761064" y="2588489"/>
                  </a:lnTo>
                  <a:lnTo>
                    <a:pt x="2779959" y="2535769"/>
                  </a:lnTo>
                  <a:lnTo>
                    <a:pt x="2783585" y="2498597"/>
                  </a:lnTo>
                  <a:lnTo>
                    <a:pt x="2783585" y="498347"/>
                  </a:lnTo>
                  <a:lnTo>
                    <a:pt x="2775427" y="443131"/>
                  </a:lnTo>
                  <a:lnTo>
                    <a:pt x="2751508" y="392491"/>
                  </a:lnTo>
                  <a:lnTo>
                    <a:pt x="2713878" y="351015"/>
                  </a:lnTo>
                  <a:lnTo>
                    <a:pt x="2665985" y="322348"/>
                  </a:lnTo>
                  <a:lnTo>
                    <a:pt x="2611851" y="308754"/>
                  </a:lnTo>
                  <a:lnTo>
                    <a:pt x="2593085" y="307847"/>
                  </a:lnTo>
                  <a:lnTo>
                    <a:pt x="3185159" y="307847"/>
                  </a:lnTo>
                  <a:lnTo>
                    <a:pt x="3185159" y="2689097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7799" y="2133599"/>
              <a:ext cx="2381249" cy="2381249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9100939" y="4764746"/>
            <a:ext cx="2311400" cy="1368425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dirty="0" sz="1850" spc="-210" b="1">
                <a:solidFill>
                  <a:srgbClr val="3FC1C8"/>
                </a:solidFill>
                <a:latin typeface="Microsoft JhengHei"/>
                <a:cs typeface="Microsoft JhengHei"/>
              </a:rPr>
              <a:t>创</a:t>
            </a:r>
            <a:r>
              <a:rPr dirty="0" sz="1650" spc="-20" b="1">
                <a:solidFill>
                  <a:srgbClr val="3FC1C8"/>
                </a:solidFill>
                <a:latin typeface="微软雅黑"/>
                <a:cs typeface="微软雅黑"/>
              </a:rPr>
              <a:t>意实现</a:t>
            </a:r>
            <a:endParaRPr sz="1650">
              <a:latin typeface="微软雅黑"/>
              <a:cs typeface="微软雅黑"/>
            </a:endParaRPr>
          </a:p>
          <a:p>
            <a:pPr algn="ctr" marL="12700" marR="5080">
              <a:lnSpc>
                <a:spcPct val="110300"/>
              </a:lnSpc>
              <a:spcBef>
                <a:spcPts val="645"/>
              </a:spcBef>
            </a:pP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将创</a:t>
            </a:r>
            <a:r>
              <a:rPr dirty="0" sz="1500" spc="-5">
                <a:solidFill>
                  <a:srgbClr val="FFFFFF"/>
                </a:solidFill>
                <a:latin typeface="微软雅黑"/>
                <a:cs typeface="微软雅黑"/>
              </a:rPr>
              <a:t>意变为现实，制作机器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人、自动化系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统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甚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至是</a:t>
            </a:r>
            <a:r>
              <a:rPr dirty="0" sz="1500" spc="-25">
                <a:solidFill>
                  <a:srgbClr val="FFFFFF"/>
                </a:solidFill>
                <a:latin typeface="微软雅黑"/>
                <a:cs typeface="微软雅黑"/>
              </a:rPr>
              <a:t>AI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项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目</a:t>
            </a:r>
            <a:r>
              <a:rPr dirty="0" sz="1500" spc="-50">
                <a:solidFill>
                  <a:srgbClr val="FFFFFF"/>
                </a:solidFill>
                <a:latin typeface="微软雅黑"/>
                <a:cs typeface="微软雅黑"/>
              </a:rPr>
              <a:t>。</a:t>
            </a:r>
            <a:endParaRPr sz="1500">
              <a:latin typeface="微软雅黑"/>
              <a:cs typeface="微软雅黑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5810249" y="1428749"/>
            <a:ext cx="571500" cy="3810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9855" rIns="0" bIns="0" rtlCol="0" vert="horz">
            <a:spAutoFit/>
          </a:bodyPr>
          <a:lstStyle/>
          <a:p>
            <a:pPr marL="3289300">
              <a:lnSpc>
                <a:spcPct val="100000"/>
              </a:lnSpc>
              <a:spcBef>
                <a:spcPts val="114"/>
              </a:spcBef>
            </a:pPr>
            <a:r>
              <a:rPr dirty="0" spc="-500"/>
              <a:t>更多意想不到的地方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61999" y="1990724"/>
            <a:ext cx="10668000" cy="1162050"/>
            <a:chOff x="761999" y="1990724"/>
            <a:chExt cx="10668000" cy="1162050"/>
          </a:xfrm>
        </p:grpSpPr>
        <p:sp>
          <p:nvSpPr>
            <p:cNvPr id="5" name="object 5" descr=""/>
            <p:cNvSpPr/>
            <p:nvPr/>
          </p:nvSpPr>
          <p:spPr>
            <a:xfrm>
              <a:off x="761999" y="1990724"/>
              <a:ext cx="10668000" cy="1162050"/>
            </a:xfrm>
            <a:custGeom>
              <a:avLst/>
              <a:gdLst/>
              <a:ahLst/>
              <a:cxnLst/>
              <a:rect l="l" t="t" r="r" b="b"/>
              <a:pathLst>
                <a:path w="10668000" h="1162050">
                  <a:moveTo>
                    <a:pt x="10515599" y="1162049"/>
                  </a:moveTo>
                  <a:lnTo>
                    <a:pt x="152399" y="1162049"/>
                  </a:lnTo>
                  <a:lnTo>
                    <a:pt x="137387" y="1161324"/>
                  </a:lnTo>
                  <a:lnTo>
                    <a:pt x="94078" y="1150448"/>
                  </a:lnTo>
                  <a:lnTo>
                    <a:pt x="55765" y="1127515"/>
                  </a:lnTo>
                  <a:lnTo>
                    <a:pt x="25660" y="1094334"/>
                  </a:lnTo>
                  <a:lnTo>
                    <a:pt x="6525" y="1053823"/>
                  </a:lnTo>
                  <a:lnTo>
                    <a:pt x="0" y="1009649"/>
                  </a:lnTo>
                  <a:lnTo>
                    <a:pt x="0" y="152399"/>
                  </a:lnTo>
                  <a:lnTo>
                    <a:pt x="6525" y="108226"/>
                  </a:lnTo>
                  <a:lnTo>
                    <a:pt x="25660" y="67714"/>
                  </a:lnTo>
                  <a:lnTo>
                    <a:pt x="55765" y="34533"/>
                  </a:lnTo>
                  <a:lnTo>
                    <a:pt x="94078" y="11600"/>
                  </a:lnTo>
                  <a:lnTo>
                    <a:pt x="137387" y="725"/>
                  </a:lnTo>
                  <a:lnTo>
                    <a:pt x="152399" y="0"/>
                  </a:lnTo>
                  <a:lnTo>
                    <a:pt x="10515599" y="0"/>
                  </a:lnTo>
                  <a:lnTo>
                    <a:pt x="10559771" y="6525"/>
                  </a:lnTo>
                  <a:lnTo>
                    <a:pt x="10600282" y="25659"/>
                  </a:lnTo>
                  <a:lnTo>
                    <a:pt x="10633463" y="55765"/>
                  </a:lnTo>
                  <a:lnTo>
                    <a:pt x="10656396" y="94078"/>
                  </a:lnTo>
                  <a:lnTo>
                    <a:pt x="10667273" y="137386"/>
                  </a:lnTo>
                  <a:lnTo>
                    <a:pt x="10667999" y="152399"/>
                  </a:lnTo>
                  <a:lnTo>
                    <a:pt x="10667999" y="1009649"/>
                  </a:lnTo>
                  <a:lnTo>
                    <a:pt x="10661472" y="1053823"/>
                  </a:lnTo>
                  <a:lnTo>
                    <a:pt x="10642337" y="1094334"/>
                  </a:lnTo>
                  <a:lnTo>
                    <a:pt x="10612232" y="1127515"/>
                  </a:lnTo>
                  <a:lnTo>
                    <a:pt x="10573919" y="1150448"/>
                  </a:lnTo>
                  <a:lnTo>
                    <a:pt x="10530611" y="1161324"/>
                  </a:lnTo>
                  <a:lnTo>
                    <a:pt x="10515599" y="1162049"/>
                  </a:lnTo>
                  <a:close/>
                </a:path>
              </a:pathLst>
            </a:custGeom>
            <a:solidFill>
              <a:srgbClr val="3FC1C8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1999" y="1990724"/>
              <a:ext cx="10668000" cy="1162050"/>
            </a:xfrm>
            <a:custGeom>
              <a:avLst/>
              <a:gdLst/>
              <a:ahLst/>
              <a:cxnLst/>
              <a:rect l="l" t="t" r="r" b="b"/>
              <a:pathLst>
                <a:path w="10668000" h="1162050">
                  <a:moveTo>
                    <a:pt x="10515599" y="1162049"/>
                  </a:moveTo>
                  <a:lnTo>
                    <a:pt x="152399" y="1162049"/>
                  </a:lnTo>
                  <a:lnTo>
                    <a:pt x="137387" y="1161324"/>
                  </a:lnTo>
                  <a:lnTo>
                    <a:pt x="94078" y="1150448"/>
                  </a:lnTo>
                  <a:lnTo>
                    <a:pt x="55765" y="1127515"/>
                  </a:lnTo>
                  <a:lnTo>
                    <a:pt x="25660" y="1094334"/>
                  </a:lnTo>
                  <a:lnTo>
                    <a:pt x="6525" y="1053823"/>
                  </a:lnTo>
                  <a:lnTo>
                    <a:pt x="0" y="1009649"/>
                  </a:lnTo>
                  <a:lnTo>
                    <a:pt x="0" y="152399"/>
                  </a:lnTo>
                  <a:lnTo>
                    <a:pt x="676" y="138395"/>
                  </a:lnTo>
                  <a:lnTo>
                    <a:pt x="724" y="137386"/>
                  </a:lnTo>
                  <a:lnTo>
                    <a:pt x="11600" y="94078"/>
                  </a:lnTo>
                  <a:lnTo>
                    <a:pt x="34533" y="55765"/>
                  </a:lnTo>
                  <a:lnTo>
                    <a:pt x="67715" y="25659"/>
                  </a:lnTo>
                  <a:lnTo>
                    <a:pt x="108226" y="6525"/>
                  </a:lnTo>
                  <a:lnTo>
                    <a:pt x="152399" y="0"/>
                  </a:lnTo>
                  <a:lnTo>
                    <a:pt x="10515599" y="0"/>
                  </a:lnTo>
                  <a:lnTo>
                    <a:pt x="10530612" y="725"/>
                  </a:lnTo>
                  <a:lnTo>
                    <a:pt x="10545336" y="2900"/>
                  </a:lnTo>
                  <a:lnTo>
                    <a:pt x="10559771" y="6525"/>
                  </a:lnTo>
                  <a:lnTo>
                    <a:pt x="10568134" y="9524"/>
                  </a:lnTo>
                  <a:lnTo>
                    <a:pt x="152399" y="9524"/>
                  </a:lnTo>
                  <a:lnTo>
                    <a:pt x="145380" y="9696"/>
                  </a:lnTo>
                  <a:lnTo>
                    <a:pt x="104274" y="17873"/>
                  </a:lnTo>
                  <a:lnTo>
                    <a:pt x="67282" y="37645"/>
                  </a:lnTo>
                  <a:lnTo>
                    <a:pt x="37646" y="67282"/>
                  </a:lnTo>
                  <a:lnTo>
                    <a:pt x="17873" y="104274"/>
                  </a:lnTo>
                  <a:lnTo>
                    <a:pt x="10335" y="137386"/>
                  </a:lnTo>
                  <a:lnTo>
                    <a:pt x="10211" y="138395"/>
                  </a:lnTo>
                  <a:lnTo>
                    <a:pt x="9696" y="145380"/>
                  </a:lnTo>
                  <a:lnTo>
                    <a:pt x="9524" y="152399"/>
                  </a:lnTo>
                  <a:lnTo>
                    <a:pt x="9524" y="1009649"/>
                  </a:lnTo>
                  <a:lnTo>
                    <a:pt x="15675" y="1051124"/>
                  </a:lnTo>
                  <a:lnTo>
                    <a:pt x="33603" y="1089026"/>
                  </a:lnTo>
                  <a:lnTo>
                    <a:pt x="61759" y="1120094"/>
                  </a:lnTo>
                  <a:lnTo>
                    <a:pt x="97724" y="1141649"/>
                  </a:lnTo>
                  <a:lnTo>
                    <a:pt x="138395" y="1151838"/>
                  </a:lnTo>
                  <a:lnTo>
                    <a:pt x="152399" y="1152524"/>
                  </a:lnTo>
                  <a:lnTo>
                    <a:pt x="10568132" y="1152524"/>
                  </a:lnTo>
                  <a:lnTo>
                    <a:pt x="10559771" y="1155524"/>
                  </a:lnTo>
                  <a:lnTo>
                    <a:pt x="10545336" y="1159149"/>
                  </a:lnTo>
                  <a:lnTo>
                    <a:pt x="10530612" y="1161324"/>
                  </a:lnTo>
                  <a:lnTo>
                    <a:pt x="10515599" y="1162049"/>
                  </a:lnTo>
                  <a:close/>
                </a:path>
                <a:path w="10668000" h="1162050">
                  <a:moveTo>
                    <a:pt x="10568132" y="1152524"/>
                  </a:moveTo>
                  <a:lnTo>
                    <a:pt x="10515599" y="1152524"/>
                  </a:lnTo>
                  <a:lnTo>
                    <a:pt x="10522618" y="1152353"/>
                  </a:lnTo>
                  <a:lnTo>
                    <a:pt x="10529603" y="1151838"/>
                  </a:lnTo>
                  <a:lnTo>
                    <a:pt x="10570273" y="1141649"/>
                  </a:lnTo>
                  <a:lnTo>
                    <a:pt x="10606238" y="1120094"/>
                  </a:lnTo>
                  <a:lnTo>
                    <a:pt x="10634395" y="1089026"/>
                  </a:lnTo>
                  <a:lnTo>
                    <a:pt x="10652323" y="1051124"/>
                  </a:lnTo>
                  <a:lnTo>
                    <a:pt x="10658474" y="1009649"/>
                  </a:lnTo>
                  <a:lnTo>
                    <a:pt x="10658474" y="152399"/>
                  </a:lnTo>
                  <a:lnTo>
                    <a:pt x="10652323" y="110925"/>
                  </a:lnTo>
                  <a:lnTo>
                    <a:pt x="10634395" y="73022"/>
                  </a:lnTo>
                  <a:lnTo>
                    <a:pt x="10606238" y="41954"/>
                  </a:lnTo>
                  <a:lnTo>
                    <a:pt x="10570274" y="20400"/>
                  </a:lnTo>
                  <a:lnTo>
                    <a:pt x="10529603" y="10211"/>
                  </a:lnTo>
                  <a:lnTo>
                    <a:pt x="10515599" y="9524"/>
                  </a:lnTo>
                  <a:lnTo>
                    <a:pt x="10568134" y="9524"/>
                  </a:lnTo>
                  <a:lnTo>
                    <a:pt x="10612232" y="34533"/>
                  </a:lnTo>
                  <a:lnTo>
                    <a:pt x="10642337" y="67714"/>
                  </a:lnTo>
                  <a:lnTo>
                    <a:pt x="10661472" y="108226"/>
                  </a:lnTo>
                  <a:lnTo>
                    <a:pt x="10667999" y="152399"/>
                  </a:lnTo>
                  <a:lnTo>
                    <a:pt x="10667999" y="1009649"/>
                  </a:lnTo>
                  <a:lnTo>
                    <a:pt x="10667322" y="1023654"/>
                  </a:lnTo>
                  <a:lnTo>
                    <a:pt x="10656397" y="1067970"/>
                  </a:lnTo>
                  <a:lnTo>
                    <a:pt x="10633464" y="1106284"/>
                  </a:lnTo>
                  <a:lnTo>
                    <a:pt x="10600282" y="1136389"/>
                  </a:lnTo>
                  <a:lnTo>
                    <a:pt x="10573919" y="1150448"/>
                  </a:lnTo>
                  <a:lnTo>
                    <a:pt x="10568132" y="1152524"/>
                  </a:lnTo>
                  <a:close/>
                </a:path>
              </a:pathLst>
            </a:custGeom>
            <a:solidFill>
              <a:srgbClr val="3FC1C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62024" y="2190749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761999"/>
                  </a:moveTo>
                  <a:lnTo>
                    <a:pt x="334358" y="759134"/>
                  </a:lnTo>
                  <a:lnTo>
                    <a:pt x="288424" y="750582"/>
                  </a:lnTo>
                  <a:lnTo>
                    <a:pt x="243882" y="736471"/>
                  </a:lnTo>
                  <a:lnTo>
                    <a:pt x="201397" y="717011"/>
                  </a:lnTo>
                  <a:lnTo>
                    <a:pt x="161614" y="692497"/>
                  </a:lnTo>
                  <a:lnTo>
                    <a:pt x="125135" y="663302"/>
                  </a:lnTo>
                  <a:lnTo>
                    <a:pt x="92505" y="629861"/>
                  </a:lnTo>
                  <a:lnTo>
                    <a:pt x="64209" y="592671"/>
                  </a:lnTo>
                  <a:lnTo>
                    <a:pt x="40680" y="552299"/>
                  </a:lnTo>
                  <a:lnTo>
                    <a:pt x="22271" y="509354"/>
                  </a:lnTo>
                  <a:lnTo>
                    <a:pt x="9257" y="464479"/>
                  </a:lnTo>
                  <a:lnTo>
                    <a:pt x="1834" y="418344"/>
                  </a:lnTo>
                  <a:lnTo>
                    <a:pt x="0" y="380999"/>
                  </a:lnTo>
                  <a:lnTo>
                    <a:pt x="114" y="371647"/>
                  </a:lnTo>
                  <a:lnTo>
                    <a:pt x="4123" y="325095"/>
                  </a:lnTo>
                  <a:lnTo>
                    <a:pt x="13800" y="279385"/>
                  </a:lnTo>
                  <a:lnTo>
                    <a:pt x="29001" y="235197"/>
                  </a:lnTo>
                  <a:lnTo>
                    <a:pt x="49498" y="193202"/>
                  </a:lnTo>
                  <a:lnTo>
                    <a:pt x="74977" y="154038"/>
                  </a:lnTo>
                  <a:lnTo>
                    <a:pt x="105059" y="118286"/>
                  </a:lnTo>
                  <a:lnTo>
                    <a:pt x="139296" y="86483"/>
                  </a:lnTo>
                  <a:lnTo>
                    <a:pt x="177168" y="59108"/>
                  </a:lnTo>
                  <a:lnTo>
                    <a:pt x="218101" y="36579"/>
                  </a:lnTo>
                  <a:lnTo>
                    <a:pt x="261484" y="19230"/>
                  </a:lnTo>
                  <a:lnTo>
                    <a:pt x="306670" y="7320"/>
                  </a:lnTo>
                  <a:lnTo>
                    <a:pt x="352974" y="1032"/>
                  </a:lnTo>
                  <a:lnTo>
                    <a:pt x="380999" y="0"/>
                  </a:lnTo>
                  <a:lnTo>
                    <a:pt x="390353" y="114"/>
                  </a:lnTo>
                  <a:lnTo>
                    <a:pt x="436904" y="4123"/>
                  </a:lnTo>
                  <a:lnTo>
                    <a:pt x="482614" y="13800"/>
                  </a:lnTo>
                  <a:lnTo>
                    <a:pt x="526802" y="29001"/>
                  </a:lnTo>
                  <a:lnTo>
                    <a:pt x="568796" y="49497"/>
                  </a:lnTo>
                  <a:lnTo>
                    <a:pt x="607961" y="74977"/>
                  </a:lnTo>
                  <a:lnTo>
                    <a:pt x="643712" y="105059"/>
                  </a:lnTo>
                  <a:lnTo>
                    <a:pt x="675516" y="139296"/>
                  </a:lnTo>
                  <a:lnTo>
                    <a:pt x="702890" y="177167"/>
                  </a:lnTo>
                  <a:lnTo>
                    <a:pt x="725419" y="218101"/>
                  </a:lnTo>
                  <a:lnTo>
                    <a:pt x="742769" y="261484"/>
                  </a:lnTo>
                  <a:lnTo>
                    <a:pt x="754678" y="306670"/>
                  </a:lnTo>
                  <a:lnTo>
                    <a:pt x="760967" y="352974"/>
                  </a:lnTo>
                  <a:lnTo>
                    <a:pt x="761999" y="380999"/>
                  </a:lnTo>
                  <a:lnTo>
                    <a:pt x="761885" y="390353"/>
                  </a:lnTo>
                  <a:lnTo>
                    <a:pt x="757876" y="436903"/>
                  </a:lnTo>
                  <a:lnTo>
                    <a:pt x="748199" y="482614"/>
                  </a:lnTo>
                  <a:lnTo>
                    <a:pt x="732997" y="526801"/>
                  </a:lnTo>
                  <a:lnTo>
                    <a:pt x="712501" y="568796"/>
                  </a:lnTo>
                  <a:lnTo>
                    <a:pt x="687021" y="607961"/>
                  </a:lnTo>
                  <a:lnTo>
                    <a:pt x="656940" y="643712"/>
                  </a:lnTo>
                  <a:lnTo>
                    <a:pt x="622703" y="675516"/>
                  </a:lnTo>
                  <a:lnTo>
                    <a:pt x="584831" y="702890"/>
                  </a:lnTo>
                  <a:lnTo>
                    <a:pt x="543898" y="725420"/>
                  </a:lnTo>
                  <a:lnTo>
                    <a:pt x="500515" y="742769"/>
                  </a:lnTo>
                  <a:lnTo>
                    <a:pt x="455329" y="754679"/>
                  </a:lnTo>
                  <a:lnTo>
                    <a:pt x="409025" y="760967"/>
                  </a:lnTo>
                  <a:lnTo>
                    <a:pt x="380999" y="761999"/>
                  </a:lnTo>
                  <a:close/>
                </a:path>
              </a:pathLst>
            </a:custGeom>
            <a:solidFill>
              <a:srgbClr val="3FC1C8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997075" y="2119237"/>
            <a:ext cx="5930900" cy="79438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2350" spc="-245" b="1">
                <a:solidFill>
                  <a:srgbClr val="3FC1C8"/>
                </a:solidFill>
                <a:latin typeface="Microsoft JhengHei"/>
                <a:cs typeface="Microsoft JhengHei"/>
              </a:rPr>
              <a:t>轻量级笔记本电脑 </a:t>
            </a:r>
            <a:r>
              <a:rPr dirty="0" sz="2450" spc="-135" b="1">
                <a:solidFill>
                  <a:srgbClr val="FFFFFF"/>
                </a:solidFill>
                <a:latin typeface="Noto Sans SC"/>
                <a:cs typeface="Noto Sans SC"/>
              </a:rPr>
              <a:t>(Chromebook)</a:t>
            </a:r>
            <a:endParaRPr sz="2450">
              <a:latin typeface="Noto Sans SC"/>
              <a:cs typeface="Noto Sans SC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700" spc="-204">
                <a:solidFill>
                  <a:srgbClr val="A7B1D0"/>
                </a:solidFill>
                <a:latin typeface="宋体"/>
                <a:cs typeface="宋体"/>
              </a:rPr>
              <a:t>提供流畅的网页浏览和在线办公体验，是高性价比移动办公的好选择。</a:t>
            </a:r>
            <a:endParaRPr sz="1700">
              <a:latin typeface="宋体"/>
              <a:cs typeface="宋体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61999" y="3533774"/>
            <a:ext cx="10668000" cy="1162050"/>
            <a:chOff x="761999" y="3533774"/>
            <a:chExt cx="10668000" cy="1162050"/>
          </a:xfrm>
        </p:grpSpPr>
        <p:sp>
          <p:nvSpPr>
            <p:cNvPr id="10" name="object 10" descr=""/>
            <p:cNvSpPr/>
            <p:nvPr/>
          </p:nvSpPr>
          <p:spPr>
            <a:xfrm>
              <a:off x="761999" y="3533774"/>
              <a:ext cx="10668000" cy="1162050"/>
            </a:xfrm>
            <a:custGeom>
              <a:avLst/>
              <a:gdLst/>
              <a:ahLst/>
              <a:cxnLst/>
              <a:rect l="l" t="t" r="r" b="b"/>
              <a:pathLst>
                <a:path w="10668000" h="1162050">
                  <a:moveTo>
                    <a:pt x="10515599" y="1162049"/>
                  </a:moveTo>
                  <a:lnTo>
                    <a:pt x="152399" y="1162049"/>
                  </a:lnTo>
                  <a:lnTo>
                    <a:pt x="137387" y="1161324"/>
                  </a:lnTo>
                  <a:lnTo>
                    <a:pt x="94079" y="1150448"/>
                  </a:lnTo>
                  <a:lnTo>
                    <a:pt x="55765" y="1127515"/>
                  </a:lnTo>
                  <a:lnTo>
                    <a:pt x="25660" y="1094333"/>
                  </a:lnTo>
                  <a:lnTo>
                    <a:pt x="6525" y="1053822"/>
                  </a:lnTo>
                  <a:lnTo>
                    <a:pt x="0" y="1009649"/>
                  </a:lnTo>
                  <a:lnTo>
                    <a:pt x="0" y="152399"/>
                  </a:lnTo>
                  <a:lnTo>
                    <a:pt x="6525" y="108226"/>
                  </a:lnTo>
                  <a:lnTo>
                    <a:pt x="25660" y="67714"/>
                  </a:lnTo>
                  <a:lnTo>
                    <a:pt x="55765" y="34533"/>
                  </a:lnTo>
                  <a:lnTo>
                    <a:pt x="94078" y="11600"/>
                  </a:lnTo>
                  <a:lnTo>
                    <a:pt x="137387" y="725"/>
                  </a:lnTo>
                  <a:lnTo>
                    <a:pt x="152399" y="0"/>
                  </a:lnTo>
                  <a:lnTo>
                    <a:pt x="10515599" y="0"/>
                  </a:lnTo>
                  <a:lnTo>
                    <a:pt x="10559771" y="6525"/>
                  </a:lnTo>
                  <a:lnTo>
                    <a:pt x="10600282" y="25659"/>
                  </a:lnTo>
                  <a:lnTo>
                    <a:pt x="10633463" y="55765"/>
                  </a:lnTo>
                  <a:lnTo>
                    <a:pt x="10656396" y="94078"/>
                  </a:lnTo>
                  <a:lnTo>
                    <a:pt x="10667273" y="137386"/>
                  </a:lnTo>
                  <a:lnTo>
                    <a:pt x="10667999" y="152399"/>
                  </a:lnTo>
                  <a:lnTo>
                    <a:pt x="10667999" y="1009649"/>
                  </a:lnTo>
                  <a:lnTo>
                    <a:pt x="10661472" y="1053822"/>
                  </a:lnTo>
                  <a:lnTo>
                    <a:pt x="10642337" y="1094333"/>
                  </a:lnTo>
                  <a:lnTo>
                    <a:pt x="10612232" y="1127515"/>
                  </a:lnTo>
                  <a:lnTo>
                    <a:pt x="10573919" y="1150448"/>
                  </a:lnTo>
                  <a:lnTo>
                    <a:pt x="10530611" y="1161324"/>
                  </a:lnTo>
                  <a:lnTo>
                    <a:pt x="10515599" y="1162049"/>
                  </a:lnTo>
                  <a:close/>
                </a:path>
              </a:pathLst>
            </a:custGeom>
            <a:solidFill>
              <a:srgbClr val="3FC1C8">
                <a:alpha val="78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61999" y="3533774"/>
              <a:ext cx="10668000" cy="1162050"/>
            </a:xfrm>
            <a:custGeom>
              <a:avLst/>
              <a:gdLst/>
              <a:ahLst/>
              <a:cxnLst/>
              <a:rect l="l" t="t" r="r" b="b"/>
              <a:pathLst>
                <a:path w="10668000" h="1162050">
                  <a:moveTo>
                    <a:pt x="10515599" y="1162049"/>
                  </a:moveTo>
                  <a:lnTo>
                    <a:pt x="152399" y="1162049"/>
                  </a:lnTo>
                  <a:lnTo>
                    <a:pt x="137387" y="1161324"/>
                  </a:lnTo>
                  <a:lnTo>
                    <a:pt x="94079" y="1150448"/>
                  </a:lnTo>
                  <a:lnTo>
                    <a:pt x="55765" y="1127515"/>
                  </a:lnTo>
                  <a:lnTo>
                    <a:pt x="25660" y="1094333"/>
                  </a:lnTo>
                  <a:lnTo>
                    <a:pt x="6525" y="1053822"/>
                  </a:lnTo>
                  <a:lnTo>
                    <a:pt x="0" y="1009649"/>
                  </a:lnTo>
                  <a:lnTo>
                    <a:pt x="0" y="152399"/>
                  </a:lnTo>
                  <a:lnTo>
                    <a:pt x="6525" y="108226"/>
                  </a:lnTo>
                  <a:lnTo>
                    <a:pt x="25660" y="67714"/>
                  </a:lnTo>
                  <a:lnTo>
                    <a:pt x="55765" y="34533"/>
                  </a:lnTo>
                  <a:lnTo>
                    <a:pt x="94078" y="11600"/>
                  </a:lnTo>
                  <a:lnTo>
                    <a:pt x="137387" y="725"/>
                  </a:lnTo>
                  <a:lnTo>
                    <a:pt x="152399" y="0"/>
                  </a:lnTo>
                  <a:lnTo>
                    <a:pt x="10515599" y="0"/>
                  </a:lnTo>
                  <a:lnTo>
                    <a:pt x="10530612" y="725"/>
                  </a:lnTo>
                  <a:lnTo>
                    <a:pt x="10545336" y="2900"/>
                  </a:lnTo>
                  <a:lnTo>
                    <a:pt x="10559771" y="6525"/>
                  </a:lnTo>
                  <a:lnTo>
                    <a:pt x="10568133" y="9524"/>
                  </a:lnTo>
                  <a:lnTo>
                    <a:pt x="152399" y="9524"/>
                  </a:lnTo>
                  <a:lnTo>
                    <a:pt x="145380" y="9696"/>
                  </a:lnTo>
                  <a:lnTo>
                    <a:pt x="104274" y="17873"/>
                  </a:lnTo>
                  <a:lnTo>
                    <a:pt x="67282" y="37645"/>
                  </a:lnTo>
                  <a:lnTo>
                    <a:pt x="37646" y="67281"/>
                  </a:lnTo>
                  <a:lnTo>
                    <a:pt x="17873" y="104274"/>
                  </a:lnTo>
                  <a:lnTo>
                    <a:pt x="9696" y="145380"/>
                  </a:lnTo>
                  <a:lnTo>
                    <a:pt x="9524" y="152399"/>
                  </a:lnTo>
                  <a:lnTo>
                    <a:pt x="9524" y="1009649"/>
                  </a:lnTo>
                  <a:lnTo>
                    <a:pt x="15675" y="1051124"/>
                  </a:lnTo>
                  <a:lnTo>
                    <a:pt x="33603" y="1089026"/>
                  </a:lnTo>
                  <a:lnTo>
                    <a:pt x="61759" y="1120094"/>
                  </a:lnTo>
                  <a:lnTo>
                    <a:pt x="97724" y="1141648"/>
                  </a:lnTo>
                  <a:lnTo>
                    <a:pt x="138395" y="1151838"/>
                  </a:lnTo>
                  <a:lnTo>
                    <a:pt x="152399" y="1152524"/>
                  </a:lnTo>
                  <a:lnTo>
                    <a:pt x="10568131" y="1152524"/>
                  </a:lnTo>
                  <a:lnTo>
                    <a:pt x="10559771" y="1155523"/>
                  </a:lnTo>
                  <a:lnTo>
                    <a:pt x="10545336" y="1159148"/>
                  </a:lnTo>
                  <a:lnTo>
                    <a:pt x="10530612" y="1161324"/>
                  </a:lnTo>
                  <a:lnTo>
                    <a:pt x="10515599" y="1162049"/>
                  </a:lnTo>
                  <a:close/>
                </a:path>
                <a:path w="10668000" h="1162050">
                  <a:moveTo>
                    <a:pt x="10568131" y="1152524"/>
                  </a:moveTo>
                  <a:lnTo>
                    <a:pt x="10515599" y="1152524"/>
                  </a:lnTo>
                  <a:lnTo>
                    <a:pt x="10522618" y="1152353"/>
                  </a:lnTo>
                  <a:lnTo>
                    <a:pt x="10529603" y="1151838"/>
                  </a:lnTo>
                  <a:lnTo>
                    <a:pt x="10570273" y="1141648"/>
                  </a:lnTo>
                  <a:lnTo>
                    <a:pt x="10606238" y="1120094"/>
                  </a:lnTo>
                  <a:lnTo>
                    <a:pt x="10634395" y="1089026"/>
                  </a:lnTo>
                  <a:lnTo>
                    <a:pt x="10652323" y="1051124"/>
                  </a:lnTo>
                  <a:lnTo>
                    <a:pt x="10657663" y="1024662"/>
                  </a:lnTo>
                  <a:lnTo>
                    <a:pt x="10657788" y="1023654"/>
                  </a:lnTo>
                  <a:lnTo>
                    <a:pt x="10658303" y="1016668"/>
                  </a:lnTo>
                  <a:lnTo>
                    <a:pt x="10658474" y="1009649"/>
                  </a:lnTo>
                  <a:lnTo>
                    <a:pt x="10658474" y="152399"/>
                  </a:lnTo>
                  <a:lnTo>
                    <a:pt x="10652323" y="110925"/>
                  </a:lnTo>
                  <a:lnTo>
                    <a:pt x="10634395" y="73022"/>
                  </a:lnTo>
                  <a:lnTo>
                    <a:pt x="10606238" y="41954"/>
                  </a:lnTo>
                  <a:lnTo>
                    <a:pt x="10570274" y="20400"/>
                  </a:lnTo>
                  <a:lnTo>
                    <a:pt x="10529603" y="10211"/>
                  </a:lnTo>
                  <a:lnTo>
                    <a:pt x="10515599" y="9524"/>
                  </a:lnTo>
                  <a:lnTo>
                    <a:pt x="10568133" y="9524"/>
                  </a:lnTo>
                  <a:lnTo>
                    <a:pt x="10612232" y="34533"/>
                  </a:lnTo>
                  <a:lnTo>
                    <a:pt x="10642337" y="67714"/>
                  </a:lnTo>
                  <a:lnTo>
                    <a:pt x="10661472" y="108226"/>
                  </a:lnTo>
                  <a:lnTo>
                    <a:pt x="10667999" y="152399"/>
                  </a:lnTo>
                  <a:lnTo>
                    <a:pt x="10667999" y="1009649"/>
                  </a:lnTo>
                  <a:lnTo>
                    <a:pt x="10667322" y="1023654"/>
                  </a:lnTo>
                  <a:lnTo>
                    <a:pt x="10656397" y="1067970"/>
                  </a:lnTo>
                  <a:lnTo>
                    <a:pt x="10633464" y="1106283"/>
                  </a:lnTo>
                  <a:lnTo>
                    <a:pt x="10600282" y="1136388"/>
                  </a:lnTo>
                  <a:lnTo>
                    <a:pt x="10573919" y="1150448"/>
                  </a:lnTo>
                  <a:lnTo>
                    <a:pt x="10568131" y="1152524"/>
                  </a:lnTo>
                  <a:close/>
                </a:path>
              </a:pathLst>
            </a:custGeom>
            <a:solidFill>
              <a:srgbClr val="3FC1C8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62024" y="3733799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380999" y="761999"/>
                  </a:moveTo>
                  <a:lnTo>
                    <a:pt x="334358" y="759134"/>
                  </a:lnTo>
                  <a:lnTo>
                    <a:pt x="288424" y="750581"/>
                  </a:lnTo>
                  <a:lnTo>
                    <a:pt x="243882" y="736471"/>
                  </a:lnTo>
                  <a:lnTo>
                    <a:pt x="201397" y="717012"/>
                  </a:lnTo>
                  <a:lnTo>
                    <a:pt x="161614" y="692497"/>
                  </a:lnTo>
                  <a:lnTo>
                    <a:pt x="125135" y="663302"/>
                  </a:lnTo>
                  <a:lnTo>
                    <a:pt x="92505" y="629860"/>
                  </a:lnTo>
                  <a:lnTo>
                    <a:pt x="64209" y="592671"/>
                  </a:lnTo>
                  <a:lnTo>
                    <a:pt x="40680" y="552299"/>
                  </a:lnTo>
                  <a:lnTo>
                    <a:pt x="22271" y="509355"/>
                  </a:lnTo>
                  <a:lnTo>
                    <a:pt x="9257" y="464480"/>
                  </a:lnTo>
                  <a:lnTo>
                    <a:pt x="1834" y="418344"/>
                  </a:lnTo>
                  <a:lnTo>
                    <a:pt x="0" y="380999"/>
                  </a:lnTo>
                  <a:lnTo>
                    <a:pt x="114" y="371647"/>
                  </a:lnTo>
                  <a:lnTo>
                    <a:pt x="4123" y="325095"/>
                  </a:lnTo>
                  <a:lnTo>
                    <a:pt x="13800" y="279385"/>
                  </a:lnTo>
                  <a:lnTo>
                    <a:pt x="29001" y="235196"/>
                  </a:lnTo>
                  <a:lnTo>
                    <a:pt x="49498" y="193202"/>
                  </a:lnTo>
                  <a:lnTo>
                    <a:pt x="74977" y="154038"/>
                  </a:lnTo>
                  <a:lnTo>
                    <a:pt x="105059" y="118286"/>
                  </a:lnTo>
                  <a:lnTo>
                    <a:pt x="139296" y="86482"/>
                  </a:lnTo>
                  <a:lnTo>
                    <a:pt x="177168" y="59108"/>
                  </a:lnTo>
                  <a:lnTo>
                    <a:pt x="218101" y="36579"/>
                  </a:lnTo>
                  <a:lnTo>
                    <a:pt x="261484" y="19230"/>
                  </a:lnTo>
                  <a:lnTo>
                    <a:pt x="306670" y="7320"/>
                  </a:lnTo>
                  <a:lnTo>
                    <a:pt x="352974" y="1032"/>
                  </a:lnTo>
                  <a:lnTo>
                    <a:pt x="380999" y="0"/>
                  </a:lnTo>
                  <a:lnTo>
                    <a:pt x="390353" y="114"/>
                  </a:lnTo>
                  <a:lnTo>
                    <a:pt x="436904" y="4123"/>
                  </a:lnTo>
                  <a:lnTo>
                    <a:pt x="482614" y="13800"/>
                  </a:lnTo>
                  <a:lnTo>
                    <a:pt x="526802" y="29001"/>
                  </a:lnTo>
                  <a:lnTo>
                    <a:pt x="568796" y="49497"/>
                  </a:lnTo>
                  <a:lnTo>
                    <a:pt x="607961" y="74977"/>
                  </a:lnTo>
                  <a:lnTo>
                    <a:pt x="643712" y="105059"/>
                  </a:lnTo>
                  <a:lnTo>
                    <a:pt x="675516" y="139295"/>
                  </a:lnTo>
                  <a:lnTo>
                    <a:pt x="702890" y="177167"/>
                  </a:lnTo>
                  <a:lnTo>
                    <a:pt x="725419" y="218101"/>
                  </a:lnTo>
                  <a:lnTo>
                    <a:pt x="742769" y="261484"/>
                  </a:lnTo>
                  <a:lnTo>
                    <a:pt x="754678" y="306670"/>
                  </a:lnTo>
                  <a:lnTo>
                    <a:pt x="760967" y="352974"/>
                  </a:lnTo>
                  <a:lnTo>
                    <a:pt x="761999" y="380999"/>
                  </a:lnTo>
                  <a:lnTo>
                    <a:pt x="761885" y="390353"/>
                  </a:lnTo>
                  <a:lnTo>
                    <a:pt x="757876" y="436904"/>
                  </a:lnTo>
                  <a:lnTo>
                    <a:pt x="748199" y="482614"/>
                  </a:lnTo>
                  <a:lnTo>
                    <a:pt x="732997" y="526802"/>
                  </a:lnTo>
                  <a:lnTo>
                    <a:pt x="712501" y="568796"/>
                  </a:lnTo>
                  <a:lnTo>
                    <a:pt x="687021" y="607961"/>
                  </a:lnTo>
                  <a:lnTo>
                    <a:pt x="656940" y="643712"/>
                  </a:lnTo>
                  <a:lnTo>
                    <a:pt x="622703" y="675516"/>
                  </a:lnTo>
                  <a:lnTo>
                    <a:pt x="584831" y="702890"/>
                  </a:lnTo>
                  <a:lnTo>
                    <a:pt x="543898" y="725419"/>
                  </a:lnTo>
                  <a:lnTo>
                    <a:pt x="500515" y="742769"/>
                  </a:lnTo>
                  <a:lnTo>
                    <a:pt x="455329" y="754678"/>
                  </a:lnTo>
                  <a:lnTo>
                    <a:pt x="409025" y="760967"/>
                  </a:lnTo>
                  <a:lnTo>
                    <a:pt x="380999" y="761999"/>
                  </a:lnTo>
                  <a:close/>
                </a:path>
              </a:pathLst>
            </a:custGeom>
            <a:solidFill>
              <a:srgbClr val="3FC1C8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997075" y="3672133"/>
            <a:ext cx="5549900" cy="78422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350" spc="-270" b="1">
                <a:solidFill>
                  <a:srgbClr val="3FC1C8"/>
                </a:solidFill>
                <a:latin typeface="Microsoft JhengHei"/>
                <a:cs typeface="Microsoft JhengHei"/>
              </a:rPr>
              <a:t>商用显示设备</a:t>
            </a:r>
            <a:endParaRPr sz="235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700" spc="-204">
                <a:solidFill>
                  <a:srgbClr val="A7B1D0"/>
                </a:solidFill>
                <a:latin typeface="宋体"/>
                <a:cs typeface="宋体"/>
              </a:rPr>
              <a:t>如餐厅的电子菜单、商场的广告牌，以稳定可靠的性能持续运行。</a:t>
            </a:r>
            <a:endParaRPr sz="1700">
              <a:latin typeface="宋体"/>
              <a:cs typeface="宋体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99" y="5076824"/>
            <a:ext cx="10667999" cy="116205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997075" y="5215183"/>
            <a:ext cx="5531485" cy="78422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350" spc="-270" b="1">
                <a:solidFill>
                  <a:srgbClr val="3FC1C8"/>
                </a:solidFill>
                <a:latin typeface="Microsoft JhengHei"/>
                <a:cs typeface="Microsoft JhengHei"/>
              </a:rPr>
              <a:t>人脸识别门禁</a:t>
            </a:r>
            <a:endParaRPr sz="235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利用其</a:t>
            </a:r>
            <a:r>
              <a:rPr dirty="0" sz="1600" spc="-55">
                <a:solidFill>
                  <a:srgbClr val="A7B1D0"/>
                </a:solidFill>
                <a:latin typeface="Franklin Gothic Demi"/>
                <a:cs typeface="Franklin Gothic Demi"/>
              </a:rPr>
              <a:t>AI</a:t>
            </a:r>
            <a:r>
              <a:rPr dirty="0" sz="1700" spc="-204">
                <a:solidFill>
                  <a:srgbClr val="A7B1D0"/>
                </a:solidFill>
                <a:latin typeface="宋体"/>
                <a:cs typeface="宋体"/>
              </a:rPr>
              <a:t>计算能力进行快速识别，提供安全便捷的出入管理方案。</a:t>
            </a:r>
            <a:endParaRPr sz="1700">
              <a:latin typeface="宋体"/>
              <a:cs typeface="宋体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164431" y="2440781"/>
            <a:ext cx="357505" cy="262255"/>
            <a:chOff x="1164431" y="2440781"/>
            <a:chExt cx="357505" cy="262255"/>
          </a:xfrm>
        </p:grpSpPr>
        <p:sp>
          <p:nvSpPr>
            <p:cNvPr id="17" name="object 17" descr=""/>
            <p:cNvSpPr/>
            <p:nvPr/>
          </p:nvSpPr>
          <p:spPr>
            <a:xfrm>
              <a:off x="1188243" y="2452687"/>
              <a:ext cx="309880" cy="226695"/>
            </a:xfrm>
            <a:custGeom>
              <a:avLst/>
              <a:gdLst/>
              <a:ahLst/>
              <a:cxnLst/>
              <a:rect l="l" t="t" r="r" b="b"/>
              <a:pathLst>
                <a:path w="309880" h="226694">
                  <a:moveTo>
                    <a:pt x="23916" y="0"/>
                  </a:moveTo>
                  <a:lnTo>
                    <a:pt x="285645" y="0"/>
                  </a:lnTo>
                  <a:lnTo>
                    <a:pt x="288817" y="0"/>
                  </a:lnTo>
                  <a:lnTo>
                    <a:pt x="291868" y="606"/>
                  </a:lnTo>
                  <a:lnTo>
                    <a:pt x="294798" y="1820"/>
                  </a:lnTo>
                  <a:lnTo>
                    <a:pt x="297728" y="3034"/>
                  </a:lnTo>
                  <a:lnTo>
                    <a:pt x="300314" y="4762"/>
                  </a:lnTo>
                  <a:lnTo>
                    <a:pt x="302557" y="7005"/>
                  </a:lnTo>
                  <a:lnTo>
                    <a:pt x="304800" y="9247"/>
                  </a:lnTo>
                  <a:lnTo>
                    <a:pt x="309562" y="23916"/>
                  </a:lnTo>
                  <a:lnTo>
                    <a:pt x="309562" y="202302"/>
                  </a:lnTo>
                  <a:lnTo>
                    <a:pt x="285645" y="226218"/>
                  </a:lnTo>
                  <a:lnTo>
                    <a:pt x="23916" y="226218"/>
                  </a:lnTo>
                  <a:lnTo>
                    <a:pt x="0" y="205473"/>
                  </a:lnTo>
                  <a:lnTo>
                    <a:pt x="0" y="202302"/>
                  </a:lnTo>
                  <a:lnTo>
                    <a:pt x="0" y="23916"/>
                  </a:lnTo>
                  <a:lnTo>
                    <a:pt x="0" y="20745"/>
                  </a:lnTo>
                  <a:lnTo>
                    <a:pt x="606" y="17694"/>
                  </a:lnTo>
                  <a:lnTo>
                    <a:pt x="1820" y="14764"/>
                  </a:lnTo>
                  <a:lnTo>
                    <a:pt x="3034" y="11834"/>
                  </a:lnTo>
                  <a:lnTo>
                    <a:pt x="4762" y="9247"/>
                  </a:lnTo>
                  <a:lnTo>
                    <a:pt x="7005" y="7005"/>
                  </a:lnTo>
                  <a:lnTo>
                    <a:pt x="9247" y="4762"/>
                  </a:lnTo>
                  <a:lnTo>
                    <a:pt x="11834" y="3034"/>
                  </a:lnTo>
                  <a:lnTo>
                    <a:pt x="14764" y="1820"/>
                  </a:lnTo>
                  <a:lnTo>
                    <a:pt x="17694" y="606"/>
                  </a:lnTo>
                  <a:lnTo>
                    <a:pt x="20745" y="0"/>
                  </a:lnTo>
                  <a:lnTo>
                    <a:pt x="23916" y="0"/>
                  </a:lnTo>
                  <a:close/>
                </a:path>
              </a:pathLst>
            </a:custGeom>
            <a:ln w="23812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64431" y="2690812"/>
              <a:ext cx="357505" cy="0"/>
            </a:xfrm>
            <a:custGeom>
              <a:avLst/>
              <a:gdLst/>
              <a:ahLst/>
              <a:cxnLst/>
              <a:rect l="l" t="t" r="r" b="b"/>
              <a:pathLst>
                <a:path w="357505" h="0">
                  <a:moveTo>
                    <a:pt x="0" y="0"/>
                  </a:moveTo>
                  <a:lnTo>
                    <a:pt x="357187" y="0"/>
                  </a:lnTo>
                </a:path>
              </a:pathLst>
            </a:custGeom>
            <a:ln w="23812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164431" y="3983831"/>
            <a:ext cx="357505" cy="262255"/>
            <a:chOff x="1164431" y="3983831"/>
            <a:chExt cx="357505" cy="262255"/>
          </a:xfrm>
        </p:grpSpPr>
        <p:sp>
          <p:nvSpPr>
            <p:cNvPr id="20" name="object 20" descr=""/>
            <p:cNvSpPr/>
            <p:nvPr/>
          </p:nvSpPr>
          <p:spPr>
            <a:xfrm>
              <a:off x="1176337" y="3995737"/>
              <a:ext cx="333375" cy="202565"/>
            </a:xfrm>
            <a:custGeom>
              <a:avLst/>
              <a:gdLst/>
              <a:ahLst/>
              <a:cxnLst/>
              <a:rect l="l" t="t" r="r" b="b"/>
              <a:pathLst>
                <a:path w="333375" h="202564">
                  <a:moveTo>
                    <a:pt x="23916" y="0"/>
                  </a:moveTo>
                  <a:lnTo>
                    <a:pt x="309458" y="0"/>
                  </a:lnTo>
                  <a:lnTo>
                    <a:pt x="312629" y="0"/>
                  </a:lnTo>
                  <a:lnTo>
                    <a:pt x="315680" y="606"/>
                  </a:lnTo>
                  <a:lnTo>
                    <a:pt x="318610" y="1820"/>
                  </a:lnTo>
                  <a:lnTo>
                    <a:pt x="321540" y="3034"/>
                  </a:lnTo>
                  <a:lnTo>
                    <a:pt x="324127" y="4762"/>
                  </a:lnTo>
                  <a:lnTo>
                    <a:pt x="333375" y="23916"/>
                  </a:lnTo>
                  <a:lnTo>
                    <a:pt x="333375" y="178489"/>
                  </a:lnTo>
                  <a:lnTo>
                    <a:pt x="309458" y="202406"/>
                  </a:lnTo>
                  <a:lnTo>
                    <a:pt x="23916" y="202406"/>
                  </a:lnTo>
                  <a:lnTo>
                    <a:pt x="7005" y="195401"/>
                  </a:lnTo>
                  <a:lnTo>
                    <a:pt x="4762" y="193158"/>
                  </a:lnTo>
                  <a:lnTo>
                    <a:pt x="3034" y="190572"/>
                  </a:lnTo>
                  <a:lnTo>
                    <a:pt x="1820" y="187642"/>
                  </a:lnTo>
                  <a:lnTo>
                    <a:pt x="606" y="184711"/>
                  </a:lnTo>
                  <a:lnTo>
                    <a:pt x="0" y="181661"/>
                  </a:lnTo>
                  <a:lnTo>
                    <a:pt x="0" y="178489"/>
                  </a:lnTo>
                  <a:lnTo>
                    <a:pt x="0" y="23916"/>
                  </a:lnTo>
                  <a:lnTo>
                    <a:pt x="7005" y="7005"/>
                  </a:lnTo>
                  <a:lnTo>
                    <a:pt x="9247" y="4762"/>
                  </a:lnTo>
                  <a:lnTo>
                    <a:pt x="11834" y="3034"/>
                  </a:lnTo>
                  <a:lnTo>
                    <a:pt x="14764" y="1820"/>
                  </a:lnTo>
                  <a:lnTo>
                    <a:pt x="17694" y="606"/>
                  </a:lnTo>
                  <a:lnTo>
                    <a:pt x="20745" y="0"/>
                  </a:lnTo>
                  <a:lnTo>
                    <a:pt x="23916" y="0"/>
                  </a:lnTo>
                  <a:close/>
                </a:path>
              </a:pathLst>
            </a:custGeom>
            <a:ln w="23812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47774" y="4233862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 h="0">
                  <a:moveTo>
                    <a:pt x="0" y="0"/>
                  </a:moveTo>
                  <a:lnTo>
                    <a:pt x="190500" y="0"/>
                  </a:lnTo>
                </a:path>
              </a:pathLst>
            </a:custGeom>
            <a:ln w="23812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ject 3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9839" y="1365250"/>
            <a:ext cx="3459221" cy="4724400"/>
          </a:xfrm>
          <a:prstGeom prst="rect">
            <a:avLst/>
          </a:prstGeom>
        </p:spPr>
      </p:pic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90D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1699" y="575563"/>
            <a:ext cx="2768600" cy="6457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500"/>
              <a:t>核心要点回顾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5714999" y="1428749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761999" y="38099"/>
                </a:moveTo>
                <a:lnTo>
                  <a:pt x="0" y="38099"/>
                </a:lnTo>
                <a:lnTo>
                  <a:pt x="0" y="0"/>
                </a:lnTo>
                <a:lnTo>
                  <a:pt x="761999" y="0"/>
                </a:lnTo>
                <a:lnTo>
                  <a:pt x="7619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761999" y="1943099"/>
            <a:ext cx="5181600" cy="2019300"/>
            <a:chOff x="761999" y="1943099"/>
            <a:chExt cx="5181600" cy="2019300"/>
          </a:xfrm>
        </p:grpSpPr>
        <p:sp>
          <p:nvSpPr>
            <p:cNvPr id="6" name="object 6" descr=""/>
            <p:cNvSpPr/>
            <p:nvPr/>
          </p:nvSpPr>
          <p:spPr>
            <a:xfrm>
              <a:off x="761999" y="1943099"/>
              <a:ext cx="5181600" cy="2019300"/>
            </a:xfrm>
            <a:custGeom>
              <a:avLst/>
              <a:gdLst/>
              <a:ahLst/>
              <a:cxnLst/>
              <a:rect l="l" t="t" r="r" b="b"/>
              <a:pathLst>
                <a:path w="5181600" h="2019300">
                  <a:moveTo>
                    <a:pt x="5067299" y="2019299"/>
                  </a:moveTo>
                  <a:lnTo>
                    <a:pt x="114299" y="2019299"/>
                  </a:lnTo>
                  <a:lnTo>
                    <a:pt x="103040" y="2018755"/>
                  </a:lnTo>
                  <a:lnTo>
                    <a:pt x="60364" y="2005787"/>
                  </a:lnTo>
                  <a:lnTo>
                    <a:pt x="25900" y="1977475"/>
                  </a:lnTo>
                  <a:lnTo>
                    <a:pt x="4893" y="1938129"/>
                  </a:lnTo>
                  <a:lnTo>
                    <a:pt x="0" y="19049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5067299" y="0"/>
                  </a:lnTo>
                  <a:lnTo>
                    <a:pt x="5111039" y="8700"/>
                  </a:lnTo>
                  <a:lnTo>
                    <a:pt x="5148121" y="33477"/>
                  </a:lnTo>
                  <a:lnTo>
                    <a:pt x="5172898" y="70559"/>
                  </a:lnTo>
                  <a:lnTo>
                    <a:pt x="5181599" y="114299"/>
                  </a:lnTo>
                  <a:lnTo>
                    <a:pt x="5181599" y="1904999"/>
                  </a:lnTo>
                  <a:lnTo>
                    <a:pt x="5172898" y="1948740"/>
                  </a:lnTo>
                  <a:lnTo>
                    <a:pt x="5148121" y="1985821"/>
                  </a:lnTo>
                  <a:lnTo>
                    <a:pt x="5111039" y="2010598"/>
                  </a:lnTo>
                  <a:lnTo>
                    <a:pt x="5067299" y="2019299"/>
                  </a:lnTo>
                  <a:close/>
                </a:path>
              </a:pathLst>
            </a:custGeom>
            <a:solidFill>
              <a:srgbClr val="A7B1D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1999" y="1943099"/>
              <a:ext cx="5181600" cy="2019300"/>
            </a:xfrm>
            <a:custGeom>
              <a:avLst/>
              <a:gdLst/>
              <a:ahLst/>
              <a:cxnLst/>
              <a:rect l="l" t="t" r="r" b="b"/>
              <a:pathLst>
                <a:path w="5181600" h="2019300">
                  <a:moveTo>
                    <a:pt x="5067299" y="2019299"/>
                  </a:moveTo>
                  <a:lnTo>
                    <a:pt x="114299" y="2019299"/>
                  </a:lnTo>
                  <a:lnTo>
                    <a:pt x="103040" y="2018755"/>
                  </a:lnTo>
                  <a:lnTo>
                    <a:pt x="60364" y="2005787"/>
                  </a:lnTo>
                  <a:lnTo>
                    <a:pt x="25900" y="1977475"/>
                  </a:lnTo>
                  <a:lnTo>
                    <a:pt x="4893" y="1938129"/>
                  </a:lnTo>
                  <a:lnTo>
                    <a:pt x="0" y="19049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5067299" y="0"/>
                  </a:lnTo>
                  <a:lnTo>
                    <a:pt x="5111039" y="8700"/>
                  </a:lnTo>
                  <a:lnTo>
                    <a:pt x="5112786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1911879"/>
                  </a:lnTo>
                  <a:lnTo>
                    <a:pt x="20133" y="1951451"/>
                  </a:lnTo>
                  <a:lnTo>
                    <a:pt x="45077" y="1983951"/>
                  </a:lnTo>
                  <a:lnTo>
                    <a:pt x="80560" y="2004431"/>
                  </a:lnTo>
                  <a:lnTo>
                    <a:pt x="107420" y="2009774"/>
                  </a:lnTo>
                  <a:lnTo>
                    <a:pt x="5112785" y="2009774"/>
                  </a:lnTo>
                  <a:lnTo>
                    <a:pt x="5111039" y="2010598"/>
                  </a:lnTo>
                  <a:lnTo>
                    <a:pt x="5100429" y="2014405"/>
                  </a:lnTo>
                  <a:lnTo>
                    <a:pt x="5089602" y="2017124"/>
                  </a:lnTo>
                  <a:lnTo>
                    <a:pt x="5078559" y="2018755"/>
                  </a:lnTo>
                  <a:lnTo>
                    <a:pt x="5067299" y="2019299"/>
                  </a:lnTo>
                  <a:close/>
                </a:path>
                <a:path w="5181600" h="2019300">
                  <a:moveTo>
                    <a:pt x="5112785" y="2009774"/>
                  </a:moveTo>
                  <a:lnTo>
                    <a:pt x="5074179" y="2009774"/>
                  </a:lnTo>
                  <a:lnTo>
                    <a:pt x="5080992" y="2009103"/>
                  </a:lnTo>
                  <a:lnTo>
                    <a:pt x="5094487" y="2006419"/>
                  </a:lnTo>
                  <a:lnTo>
                    <a:pt x="5131229" y="1988294"/>
                  </a:lnTo>
                  <a:lnTo>
                    <a:pt x="5158238" y="1957489"/>
                  </a:lnTo>
                  <a:lnTo>
                    <a:pt x="5171403" y="1918692"/>
                  </a:lnTo>
                  <a:lnTo>
                    <a:pt x="5172074" y="1911879"/>
                  </a:lnTo>
                  <a:lnTo>
                    <a:pt x="5172074" y="107420"/>
                  </a:lnTo>
                  <a:lnTo>
                    <a:pt x="5161465" y="67848"/>
                  </a:lnTo>
                  <a:lnTo>
                    <a:pt x="5136521" y="35348"/>
                  </a:lnTo>
                  <a:lnTo>
                    <a:pt x="5101038" y="14867"/>
                  </a:lnTo>
                  <a:lnTo>
                    <a:pt x="5074179" y="9524"/>
                  </a:lnTo>
                  <a:lnTo>
                    <a:pt x="5112786" y="9524"/>
                  </a:lnTo>
                  <a:lnTo>
                    <a:pt x="5148121" y="33477"/>
                  </a:lnTo>
                  <a:lnTo>
                    <a:pt x="5172898" y="70559"/>
                  </a:lnTo>
                  <a:lnTo>
                    <a:pt x="5181599" y="114299"/>
                  </a:lnTo>
                  <a:lnTo>
                    <a:pt x="5181599" y="1904999"/>
                  </a:lnTo>
                  <a:lnTo>
                    <a:pt x="5181055" y="1916259"/>
                  </a:lnTo>
                  <a:lnTo>
                    <a:pt x="5168087" y="1958934"/>
                  </a:lnTo>
                  <a:lnTo>
                    <a:pt x="5139775" y="1993398"/>
                  </a:lnTo>
                  <a:lnTo>
                    <a:pt x="5121234" y="2005787"/>
                  </a:lnTo>
                  <a:lnTo>
                    <a:pt x="5112785" y="2009774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539999" y="2881757"/>
            <a:ext cx="16256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0" b="1">
                <a:solidFill>
                  <a:srgbClr val="3FC1C8"/>
                </a:solidFill>
                <a:latin typeface="Microsoft JhengHei"/>
                <a:cs typeface="Microsoft JhengHei"/>
              </a:rPr>
              <a:t>电子设备</a:t>
            </a:r>
            <a:r>
              <a:rPr dirty="0" sz="2000" spc="-200" b="1">
                <a:solidFill>
                  <a:srgbClr val="3FC1C8"/>
                </a:solidFill>
                <a:latin typeface="Malgun Gothic"/>
                <a:cs typeface="Malgun Gothic"/>
              </a:rPr>
              <a:t>的</a:t>
            </a:r>
            <a:r>
              <a:rPr dirty="0" sz="2000" spc="-175" b="1">
                <a:solidFill>
                  <a:srgbClr val="3FC1C8"/>
                </a:solidFill>
                <a:latin typeface="Microsoft JhengHei"/>
                <a:cs typeface="Microsoft JhengHei"/>
              </a:rPr>
              <a:t>大脑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11250" y="3374961"/>
            <a:ext cx="448310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芯片是所有智能设备的核心，负责思考、计算与指令下达。</a:t>
            </a:r>
            <a:endParaRPr sz="1500">
              <a:latin typeface="宋体"/>
              <a:cs typeface="宋体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248399" y="1943099"/>
            <a:ext cx="5181600" cy="2019300"/>
            <a:chOff x="6248399" y="1943099"/>
            <a:chExt cx="5181600" cy="2019300"/>
          </a:xfrm>
        </p:grpSpPr>
        <p:sp>
          <p:nvSpPr>
            <p:cNvPr id="11" name="object 11" descr=""/>
            <p:cNvSpPr/>
            <p:nvPr/>
          </p:nvSpPr>
          <p:spPr>
            <a:xfrm>
              <a:off x="6248399" y="1943099"/>
              <a:ext cx="5181600" cy="2019300"/>
            </a:xfrm>
            <a:custGeom>
              <a:avLst/>
              <a:gdLst/>
              <a:ahLst/>
              <a:cxnLst/>
              <a:rect l="l" t="t" r="r" b="b"/>
              <a:pathLst>
                <a:path w="5181600" h="2019300">
                  <a:moveTo>
                    <a:pt x="5067299" y="2019299"/>
                  </a:moveTo>
                  <a:lnTo>
                    <a:pt x="114299" y="2019299"/>
                  </a:lnTo>
                  <a:lnTo>
                    <a:pt x="103040" y="2018755"/>
                  </a:lnTo>
                  <a:lnTo>
                    <a:pt x="60363" y="2005787"/>
                  </a:lnTo>
                  <a:lnTo>
                    <a:pt x="25899" y="1977475"/>
                  </a:lnTo>
                  <a:lnTo>
                    <a:pt x="4893" y="1938129"/>
                  </a:lnTo>
                  <a:lnTo>
                    <a:pt x="0" y="190499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5067299" y="0"/>
                  </a:lnTo>
                  <a:lnTo>
                    <a:pt x="5111038" y="8700"/>
                  </a:lnTo>
                  <a:lnTo>
                    <a:pt x="5148121" y="33477"/>
                  </a:lnTo>
                  <a:lnTo>
                    <a:pt x="5172897" y="70559"/>
                  </a:lnTo>
                  <a:lnTo>
                    <a:pt x="5181599" y="114299"/>
                  </a:lnTo>
                  <a:lnTo>
                    <a:pt x="5181599" y="1904999"/>
                  </a:lnTo>
                  <a:lnTo>
                    <a:pt x="5172897" y="1948740"/>
                  </a:lnTo>
                  <a:lnTo>
                    <a:pt x="5148121" y="1985821"/>
                  </a:lnTo>
                  <a:lnTo>
                    <a:pt x="5111038" y="2010598"/>
                  </a:lnTo>
                  <a:lnTo>
                    <a:pt x="5067299" y="2019299"/>
                  </a:lnTo>
                  <a:close/>
                </a:path>
              </a:pathLst>
            </a:custGeom>
            <a:solidFill>
              <a:srgbClr val="A7B1D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248400" y="1943099"/>
              <a:ext cx="5181600" cy="2019300"/>
            </a:xfrm>
            <a:custGeom>
              <a:avLst/>
              <a:gdLst/>
              <a:ahLst/>
              <a:cxnLst/>
              <a:rect l="l" t="t" r="r" b="b"/>
              <a:pathLst>
                <a:path w="5181600" h="2019300">
                  <a:moveTo>
                    <a:pt x="5067299" y="2019299"/>
                  </a:moveTo>
                  <a:lnTo>
                    <a:pt x="114299" y="2019299"/>
                  </a:lnTo>
                  <a:lnTo>
                    <a:pt x="103040" y="2018755"/>
                  </a:lnTo>
                  <a:lnTo>
                    <a:pt x="60363" y="2005787"/>
                  </a:lnTo>
                  <a:lnTo>
                    <a:pt x="25899" y="1977475"/>
                  </a:lnTo>
                  <a:lnTo>
                    <a:pt x="4893" y="1938129"/>
                  </a:lnTo>
                  <a:lnTo>
                    <a:pt x="0" y="1904999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5067299" y="0"/>
                  </a:lnTo>
                  <a:lnTo>
                    <a:pt x="5111038" y="8700"/>
                  </a:lnTo>
                  <a:lnTo>
                    <a:pt x="5112786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1911879"/>
                  </a:lnTo>
                  <a:lnTo>
                    <a:pt x="20133" y="1951451"/>
                  </a:lnTo>
                  <a:lnTo>
                    <a:pt x="45077" y="1983951"/>
                  </a:lnTo>
                  <a:lnTo>
                    <a:pt x="80560" y="2004431"/>
                  </a:lnTo>
                  <a:lnTo>
                    <a:pt x="107420" y="2009774"/>
                  </a:lnTo>
                  <a:lnTo>
                    <a:pt x="5112784" y="2009774"/>
                  </a:lnTo>
                  <a:lnTo>
                    <a:pt x="5111038" y="2010598"/>
                  </a:lnTo>
                  <a:lnTo>
                    <a:pt x="5100428" y="2014405"/>
                  </a:lnTo>
                  <a:lnTo>
                    <a:pt x="5089601" y="2017124"/>
                  </a:lnTo>
                  <a:lnTo>
                    <a:pt x="5078558" y="2018755"/>
                  </a:lnTo>
                  <a:lnTo>
                    <a:pt x="5067299" y="2019299"/>
                  </a:lnTo>
                  <a:close/>
                </a:path>
                <a:path w="5181600" h="2019300">
                  <a:moveTo>
                    <a:pt x="5112784" y="2009774"/>
                  </a:moveTo>
                  <a:lnTo>
                    <a:pt x="5074179" y="2009774"/>
                  </a:lnTo>
                  <a:lnTo>
                    <a:pt x="5080992" y="2009103"/>
                  </a:lnTo>
                  <a:lnTo>
                    <a:pt x="5094487" y="2006419"/>
                  </a:lnTo>
                  <a:lnTo>
                    <a:pt x="5131229" y="1988294"/>
                  </a:lnTo>
                  <a:lnTo>
                    <a:pt x="5158238" y="1957489"/>
                  </a:lnTo>
                  <a:lnTo>
                    <a:pt x="5171403" y="1918692"/>
                  </a:lnTo>
                  <a:lnTo>
                    <a:pt x="5172074" y="1911879"/>
                  </a:lnTo>
                  <a:lnTo>
                    <a:pt x="5172074" y="107420"/>
                  </a:lnTo>
                  <a:lnTo>
                    <a:pt x="5161465" y="67848"/>
                  </a:lnTo>
                  <a:lnTo>
                    <a:pt x="5136521" y="35348"/>
                  </a:lnTo>
                  <a:lnTo>
                    <a:pt x="5101038" y="14867"/>
                  </a:lnTo>
                  <a:lnTo>
                    <a:pt x="5074179" y="9524"/>
                  </a:lnTo>
                  <a:lnTo>
                    <a:pt x="5112786" y="9524"/>
                  </a:lnTo>
                  <a:lnTo>
                    <a:pt x="5148121" y="33477"/>
                  </a:lnTo>
                  <a:lnTo>
                    <a:pt x="5172897" y="70559"/>
                  </a:lnTo>
                  <a:lnTo>
                    <a:pt x="5181599" y="114299"/>
                  </a:lnTo>
                  <a:lnTo>
                    <a:pt x="5181599" y="1904999"/>
                  </a:lnTo>
                  <a:lnTo>
                    <a:pt x="5181055" y="1916259"/>
                  </a:lnTo>
                  <a:lnTo>
                    <a:pt x="5168086" y="1958934"/>
                  </a:lnTo>
                  <a:lnTo>
                    <a:pt x="5139774" y="1993398"/>
                  </a:lnTo>
                  <a:lnTo>
                    <a:pt x="5121233" y="2005787"/>
                  </a:lnTo>
                  <a:lnTo>
                    <a:pt x="5112784" y="2009774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912100" y="2881757"/>
            <a:ext cx="18542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0" b="1">
                <a:solidFill>
                  <a:srgbClr val="3FC1C8"/>
                </a:solidFill>
                <a:latin typeface="Microsoft JhengHei"/>
                <a:cs typeface="Microsoft JhengHei"/>
              </a:rPr>
              <a:t>性能与</a:t>
            </a:r>
            <a:r>
              <a:rPr dirty="0" sz="2000" spc="-200" b="1">
                <a:solidFill>
                  <a:srgbClr val="3FC1C8"/>
                </a:solidFill>
                <a:latin typeface="Malgun Gothic"/>
                <a:cs typeface="Malgun Gothic"/>
              </a:rPr>
              <a:t>功耗的</a:t>
            </a:r>
            <a:r>
              <a:rPr dirty="0" sz="2000" spc="-200" b="1">
                <a:solidFill>
                  <a:srgbClr val="3FC1C8"/>
                </a:solidFill>
                <a:latin typeface="Microsoft JhengHei"/>
                <a:cs typeface="Microsoft JhengHei"/>
              </a:rPr>
              <a:t>平</a:t>
            </a:r>
            <a:r>
              <a:rPr dirty="0" sz="2000" spc="-150" b="1">
                <a:solidFill>
                  <a:srgbClr val="3FC1C8"/>
                </a:solidFill>
                <a:latin typeface="Malgun Gothic"/>
                <a:cs typeface="Malgun Gothic"/>
              </a:rPr>
              <a:t>衡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554638" y="3374961"/>
            <a:ext cx="456946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95">
                <a:solidFill>
                  <a:srgbClr val="A7B1D0"/>
                </a:solidFill>
                <a:latin typeface="Cambria"/>
                <a:cs typeface="Cambria"/>
              </a:rPr>
              <a:t>RK3399</a:t>
            </a: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通过大小核架构，实现高性能与低功耗的完美平衡。</a:t>
            </a:r>
            <a:endParaRPr sz="1500">
              <a:latin typeface="宋体"/>
              <a:cs typeface="宋体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99" y="4267199"/>
            <a:ext cx="5181599" cy="201930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768599" y="5205856"/>
            <a:ext cx="11684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90" b="1">
                <a:solidFill>
                  <a:srgbClr val="3FC1C8"/>
                </a:solidFill>
                <a:latin typeface="Microsoft JhengHei"/>
                <a:cs typeface="Microsoft JhengHei"/>
              </a:rPr>
              <a:t>多媒体专家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79710" y="5699061"/>
            <a:ext cx="4346575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强大的</a:t>
            </a:r>
            <a:r>
              <a:rPr dirty="0" sz="1500" spc="-90">
                <a:solidFill>
                  <a:srgbClr val="A7B1D0"/>
                </a:solidFill>
                <a:latin typeface="Cambria"/>
                <a:cs typeface="Cambria"/>
              </a:rPr>
              <a:t>4K</a:t>
            </a: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视频处理和图形能力，带来影院级的视觉享受。</a:t>
            </a:r>
            <a:endParaRPr sz="1500">
              <a:latin typeface="宋体"/>
              <a:cs typeface="宋体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248399" y="4267199"/>
            <a:ext cx="5181600" cy="2019300"/>
            <a:chOff x="6248399" y="4267199"/>
            <a:chExt cx="5181600" cy="2019300"/>
          </a:xfrm>
        </p:grpSpPr>
        <p:sp>
          <p:nvSpPr>
            <p:cNvPr id="19" name="object 19" descr=""/>
            <p:cNvSpPr/>
            <p:nvPr/>
          </p:nvSpPr>
          <p:spPr>
            <a:xfrm>
              <a:off x="6248399" y="4267199"/>
              <a:ext cx="5181600" cy="2019300"/>
            </a:xfrm>
            <a:custGeom>
              <a:avLst/>
              <a:gdLst/>
              <a:ahLst/>
              <a:cxnLst/>
              <a:rect l="l" t="t" r="r" b="b"/>
              <a:pathLst>
                <a:path w="5181600" h="2019300">
                  <a:moveTo>
                    <a:pt x="5067299" y="2019299"/>
                  </a:moveTo>
                  <a:lnTo>
                    <a:pt x="114299" y="2019299"/>
                  </a:lnTo>
                  <a:lnTo>
                    <a:pt x="103040" y="2018755"/>
                  </a:lnTo>
                  <a:lnTo>
                    <a:pt x="60363" y="2005787"/>
                  </a:lnTo>
                  <a:lnTo>
                    <a:pt x="25899" y="1977475"/>
                  </a:lnTo>
                  <a:lnTo>
                    <a:pt x="4893" y="1938129"/>
                  </a:lnTo>
                  <a:lnTo>
                    <a:pt x="0" y="190499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5067299" y="0"/>
                  </a:lnTo>
                  <a:lnTo>
                    <a:pt x="5111038" y="8700"/>
                  </a:lnTo>
                  <a:lnTo>
                    <a:pt x="5148121" y="33477"/>
                  </a:lnTo>
                  <a:lnTo>
                    <a:pt x="5172897" y="70558"/>
                  </a:lnTo>
                  <a:lnTo>
                    <a:pt x="5181599" y="114299"/>
                  </a:lnTo>
                  <a:lnTo>
                    <a:pt x="5181599" y="1904999"/>
                  </a:lnTo>
                  <a:lnTo>
                    <a:pt x="5172897" y="1948740"/>
                  </a:lnTo>
                  <a:lnTo>
                    <a:pt x="5148121" y="1985821"/>
                  </a:lnTo>
                  <a:lnTo>
                    <a:pt x="5111038" y="2010598"/>
                  </a:lnTo>
                  <a:lnTo>
                    <a:pt x="5067299" y="2019299"/>
                  </a:lnTo>
                  <a:close/>
                </a:path>
              </a:pathLst>
            </a:custGeom>
            <a:solidFill>
              <a:srgbClr val="A7B1D0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248400" y="4267199"/>
              <a:ext cx="5181600" cy="2019300"/>
            </a:xfrm>
            <a:custGeom>
              <a:avLst/>
              <a:gdLst/>
              <a:ahLst/>
              <a:cxnLst/>
              <a:rect l="l" t="t" r="r" b="b"/>
              <a:pathLst>
                <a:path w="5181600" h="2019300">
                  <a:moveTo>
                    <a:pt x="5067299" y="2019299"/>
                  </a:moveTo>
                  <a:lnTo>
                    <a:pt x="114299" y="2019299"/>
                  </a:lnTo>
                  <a:lnTo>
                    <a:pt x="103040" y="2018755"/>
                  </a:lnTo>
                  <a:lnTo>
                    <a:pt x="60363" y="2005787"/>
                  </a:lnTo>
                  <a:lnTo>
                    <a:pt x="25899" y="1977475"/>
                  </a:lnTo>
                  <a:lnTo>
                    <a:pt x="4893" y="1938129"/>
                  </a:lnTo>
                  <a:lnTo>
                    <a:pt x="0" y="1904999"/>
                  </a:lnTo>
                  <a:lnTo>
                    <a:pt x="0" y="114299"/>
                  </a:lnTo>
                  <a:lnTo>
                    <a:pt x="8699" y="70558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5067299" y="0"/>
                  </a:lnTo>
                  <a:lnTo>
                    <a:pt x="5078558" y="543"/>
                  </a:lnTo>
                  <a:lnTo>
                    <a:pt x="5089601" y="2174"/>
                  </a:lnTo>
                  <a:lnTo>
                    <a:pt x="5100428" y="4893"/>
                  </a:lnTo>
                  <a:lnTo>
                    <a:pt x="5111038" y="8700"/>
                  </a:lnTo>
                  <a:lnTo>
                    <a:pt x="5112786" y="9524"/>
                  </a:lnTo>
                  <a:lnTo>
                    <a:pt x="107420" y="9524"/>
                  </a:lnTo>
                  <a:lnTo>
                    <a:pt x="100606" y="10195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1911879"/>
                  </a:lnTo>
                  <a:lnTo>
                    <a:pt x="20133" y="1951451"/>
                  </a:lnTo>
                  <a:lnTo>
                    <a:pt x="45077" y="1983951"/>
                  </a:lnTo>
                  <a:lnTo>
                    <a:pt x="80560" y="2004431"/>
                  </a:lnTo>
                  <a:lnTo>
                    <a:pt x="107420" y="2009774"/>
                  </a:lnTo>
                  <a:lnTo>
                    <a:pt x="5112784" y="2009774"/>
                  </a:lnTo>
                  <a:lnTo>
                    <a:pt x="5111038" y="2010598"/>
                  </a:lnTo>
                  <a:lnTo>
                    <a:pt x="5100428" y="2014405"/>
                  </a:lnTo>
                  <a:lnTo>
                    <a:pt x="5089601" y="2017124"/>
                  </a:lnTo>
                  <a:lnTo>
                    <a:pt x="5078558" y="2018755"/>
                  </a:lnTo>
                  <a:lnTo>
                    <a:pt x="5067299" y="2019299"/>
                  </a:lnTo>
                  <a:close/>
                </a:path>
                <a:path w="5181600" h="2019300">
                  <a:moveTo>
                    <a:pt x="5112784" y="2009774"/>
                  </a:moveTo>
                  <a:lnTo>
                    <a:pt x="5074179" y="2009774"/>
                  </a:lnTo>
                  <a:lnTo>
                    <a:pt x="5080992" y="2009103"/>
                  </a:lnTo>
                  <a:lnTo>
                    <a:pt x="5094487" y="2006419"/>
                  </a:lnTo>
                  <a:lnTo>
                    <a:pt x="5131229" y="1988294"/>
                  </a:lnTo>
                  <a:lnTo>
                    <a:pt x="5158238" y="1957489"/>
                  </a:lnTo>
                  <a:lnTo>
                    <a:pt x="5171403" y="1918692"/>
                  </a:lnTo>
                  <a:lnTo>
                    <a:pt x="5172074" y="1911879"/>
                  </a:lnTo>
                  <a:lnTo>
                    <a:pt x="5172074" y="107420"/>
                  </a:lnTo>
                  <a:lnTo>
                    <a:pt x="5161465" y="67848"/>
                  </a:lnTo>
                  <a:lnTo>
                    <a:pt x="5136521" y="35348"/>
                  </a:lnTo>
                  <a:lnTo>
                    <a:pt x="5101038" y="14867"/>
                  </a:lnTo>
                  <a:lnTo>
                    <a:pt x="5074179" y="9524"/>
                  </a:lnTo>
                  <a:lnTo>
                    <a:pt x="5112786" y="9524"/>
                  </a:lnTo>
                  <a:lnTo>
                    <a:pt x="5148121" y="33477"/>
                  </a:lnTo>
                  <a:lnTo>
                    <a:pt x="5172897" y="70558"/>
                  </a:lnTo>
                  <a:lnTo>
                    <a:pt x="5181599" y="114299"/>
                  </a:lnTo>
                  <a:lnTo>
                    <a:pt x="5181599" y="1904999"/>
                  </a:lnTo>
                  <a:lnTo>
                    <a:pt x="5181055" y="1916259"/>
                  </a:lnTo>
                  <a:lnTo>
                    <a:pt x="5168086" y="1958934"/>
                  </a:lnTo>
                  <a:lnTo>
                    <a:pt x="5139774" y="1993398"/>
                  </a:lnTo>
                  <a:lnTo>
                    <a:pt x="5121233" y="2005787"/>
                  </a:lnTo>
                  <a:lnTo>
                    <a:pt x="5112784" y="2009774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8369300" y="5205856"/>
            <a:ext cx="9398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0" b="1">
                <a:solidFill>
                  <a:srgbClr val="3FC1C8"/>
                </a:solidFill>
                <a:latin typeface="Microsoft JhengHei"/>
                <a:cs typeface="Microsoft JhengHei"/>
              </a:rPr>
              <a:t>应用广</a:t>
            </a:r>
            <a:r>
              <a:rPr dirty="0" sz="2000" spc="-150" b="1">
                <a:solidFill>
                  <a:srgbClr val="3FC1C8"/>
                </a:solidFill>
                <a:latin typeface="Malgun Gothic"/>
                <a:cs typeface="Malgun Gothic"/>
              </a:rPr>
              <a:t>泛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897538" y="5699061"/>
            <a:ext cx="3883660" cy="2584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从家庭娱乐到行业应用，</a:t>
            </a:r>
            <a:r>
              <a:rPr dirty="0" sz="1500" spc="-100">
                <a:solidFill>
                  <a:srgbClr val="A7B1D0"/>
                </a:solidFill>
                <a:latin typeface="Cambria"/>
                <a:cs typeface="Cambria"/>
              </a:rPr>
              <a:t>RK3399</a:t>
            </a:r>
            <a:r>
              <a:rPr dirty="0" sz="1500" spc="-140">
                <a:solidFill>
                  <a:srgbClr val="A7B1D0"/>
                </a:solidFill>
                <a:latin typeface="宋体"/>
                <a:cs typeface="宋体"/>
              </a:rPr>
              <a:t>的身影无处不在。</a:t>
            </a:r>
            <a:endParaRPr sz="1500">
              <a:latin typeface="宋体"/>
              <a:cs typeface="宋体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3167062" y="2281237"/>
            <a:ext cx="371475" cy="371475"/>
            <a:chOff x="3167062" y="2281237"/>
            <a:chExt cx="371475" cy="371475"/>
          </a:xfrm>
        </p:grpSpPr>
        <p:sp>
          <p:nvSpPr>
            <p:cNvPr id="24" name="object 24" descr=""/>
            <p:cNvSpPr/>
            <p:nvPr/>
          </p:nvSpPr>
          <p:spPr>
            <a:xfrm>
              <a:off x="3195637" y="230981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42862" y="0"/>
                  </a:moveTo>
                  <a:lnTo>
                    <a:pt x="271462" y="0"/>
                  </a:lnTo>
                  <a:lnTo>
                    <a:pt x="277146" y="0"/>
                  </a:lnTo>
                  <a:lnTo>
                    <a:pt x="282613" y="1087"/>
                  </a:lnTo>
                  <a:lnTo>
                    <a:pt x="311062" y="26459"/>
                  </a:lnTo>
                  <a:lnTo>
                    <a:pt x="313237" y="31710"/>
                  </a:lnTo>
                  <a:lnTo>
                    <a:pt x="314324" y="37178"/>
                  </a:lnTo>
                  <a:lnTo>
                    <a:pt x="314325" y="42862"/>
                  </a:lnTo>
                  <a:lnTo>
                    <a:pt x="314325" y="271462"/>
                  </a:lnTo>
                  <a:lnTo>
                    <a:pt x="314324" y="277146"/>
                  </a:lnTo>
                  <a:lnTo>
                    <a:pt x="313237" y="282613"/>
                  </a:lnTo>
                  <a:lnTo>
                    <a:pt x="311062" y="287865"/>
                  </a:lnTo>
                  <a:lnTo>
                    <a:pt x="308887" y="293116"/>
                  </a:lnTo>
                  <a:lnTo>
                    <a:pt x="287865" y="311062"/>
                  </a:lnTo>
                  <a:lnTo>
                    <a:pt x="282613" y="313237"/>
                  </a:lnTo>
                  <a:lnTo>
                    <a:pt x="277146" y="314324"/>
                  </a:lnTo>
                  <a:lnTo>
                    <a:pt x="271462" y="314325"/>
                  </a:lnTo>
                  <a:lnTo>
                    <a:pt x="42862" y="314325"/>
                  </a:lnTo>
                  <a:lnTo>
                    <a:pt x="37178" y="314324"/>
                  </a:lnTo>
                  <a:lnTo>
                    <a:pt x="31710" y="313237"/>
                  </a:lnTo>
                  <a:lnTo>
                    <a:pt x="26459" y="311062"/>
                  </a:lnTo>
                  <a:lnTo>
                    <a:pt x="21208" y="308887"/>
                  </a:lnTo>
                  <a:lnTo>
                    <a:pt x="3262" y="287865"/>
                  </a:lnTo>
                  <a:lnTo>
                    <a:pt x="1087" y="282613"/>
                  </a:lnTo>
                  <a:lnTo>
                    <a:pt x="0" y="277146"/>
                  </a:lnTo>
                  <a:lnTo>
                    <a:pt x="0" y="271462"/>
                  </a:lnTo>
                  <a:lnTo>
                    <a:pt x="0" y="42862"/>
                  </a:lnTo>
                  <a:lnTo>
                    <a:pt x="12554" y="12554"/>
                  </a:lnTo>
                  <a:lnTo>
                    <a:pt x="16573" y="8534"/>
                  </a:lnTo>
                  <a:lnTo>
                    <a:pt x="21208" y="5437"/>
                  </a:lnTo>
                  <a:lnTo>
                    <a:pt x="26459" y="3262"/>
                  </a:lnTo>
                  <a:lnTo>
                    <a:pt x="31710" y="1087"/>
                  </a:lnTo>
                  <a:lnTo>
                    <a:pt x="37178" y="0"/>
                  </a:lnTo>
                  <a:lnTo>
                    <a:pt x="42862" y="0"/>
                  </a:lnTo>
                  <a:close/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499" y="2352675"/>
              <a:ext cx="228600" cy="22860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167062" y="22812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28575"/>
                  </a:moveTo>
                  <a:lnTo>
                    <a:pt x="185737" y="0"/>
                  </a:lnTo>
                </a:path>
                <a:path w="371475" h="371475">
                  <a:moveTo>
                    <a:pt x="257175" y="28575"/>
                  </a:moveTo>
                  <a:lnTo>
                    <a:pt x="257175" y="0"/>
                  </a:lnTo>
                </a:path>
                <a:path w="371475" h="371475">
                  <a:moveTo>
                    <a:pt x="114300" y="28575"/>
                  </a:moveTo>
                  <a:lnTo>
                    <a:pt x="114300" y="0"/>
                  </a:lnTo>
                </a:path>
                <a:path w="371475" h="371475">
                  <a:moveTo>
                    <a:pt x="185737" y="371475"/>
                  </a:moveTo>
                  <a:lnTo>
                    <a:pt x="185737" y="342900"/>
                  </a:lnTo>
                </a:path>
                <a:path w="371475" h="371475">
                  <a:moveTo>
                    <a:pt x="257175" y="371475"/>
                  </a:moveTo>
                  <a:lnTo>
                    <a:pt x="257175" y="342900"/>
                  </a:lnTo>
                </a:path>
                <a:path w="371475" h="371475">
                  <a:moveTo>
                    <a:pt x="114300" y="371475"/>
                  </a:moveTo>
                  <a:lnTo>
                    <a:pt x="114300" y="342900"/>
                  </a:lnTo>
                </a:path>
                <a:path w="371475" h="371475">
                  <a:moveTo>
                    <a:pt x="342900" y="185737"/>
                  </a:moveTo>
                  <a:lnTo>
                    <a:pt x="371475" y="185737"/>
                  </a:lnTo>
                </a:path>
                <a:path w="371475" h="371475">
                  <a:moveTo>
                    <a:pt x="342900" y="257175"/>
                  </a:moveTo>
                  <a:lnTo>
                    <a:pt x="371475" y="257175"/>
                  </a:lnTo>
                </a:path>
                <a:path w="371475" h="371475">
                  <a:moveTo>
                    <a:pt x="342900" y="114300"/>
                  </a:moveTo>
                  <a:lnTo>
                    <a:pt x="371475" y="114300"/>
                  </a:lnTo>
                </a:path>
                <a:path w="371475" h="371475">
                  <a:moveTo>
                    <a:pt x="0" y="185737"/>
                  </a:moveTo>
                  <a:lnTo>
                    <a:pt x="28575" y="185737"/>
                  </a:lnTo>
                </a:path>
                <a:path w="371475" h="371475">
                  <a:moveTo>
                    <a:pt x="0" y="257175"/>
                  </a:moveTo>
                  <a:lnTo>
                    <a:pt x="28575" y="257175"/>
                  </a:lnTo>
                </a:path>
                <a:path w="371475" h="371475">
                  <a:moveTo>
                    <a:pt x="0" y="114300"/>
                  </a:moveTo>
                  <a:lnTo>
                    <a:pt x="28575" y="114300"/>
                  </a:lnTo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/>
          <p:nvPr/>
        </p:nvSpPr>
        <p:spPr>
          <a:xfrm>
            <a:off x="8696325" y="2266944"/>
            <a:ext cx="285750" cy="400685"/>
          </a:xfrm>
          <a:custGeom>
            <a:avLst/>
            <a:gdLst/>
            <a:ahLst/>
            <a:cxnLst/>
            <a:rect l="l" t="t" r="r" b="b"/>
            <a:pathLst>
              <a:path w="285750" h="400685">
                <a:moveTo>
                  <a:pt x="195801" y="898"/>
                </a:moveTo>
                <a:lnTo>
                  <a:pt x="0" y="242893"/>
                </a:lnTo>
                <a:lnTo>
                  <a:pt x="114300" y="242893"/>
                </a:lnTo>
                <a:lnTo>
                  <a:pt x="86162" y="397582"/>
                </a:lnTo>
                <a:lnTo>
                  <a:pt x="86048" y="398228"/>
                </a:lnTo>
                <a:lnTo>
                  <a:pt x="86202" y="398802"/>
                </a:lnTo>
                <a:lnTo>
                  <a:pt x="86625" y="399304"/>
                </a:lnTo>
                <a:lnTo>
                  <a:pt x="87047" y="399807"/>
                </a:lnTo>
                <a:lnTo>
                  <a:pt x="87586" y="400057"/>
                </a:lnTo>
                <a:lnTo>
                  <a:pt x="88243" y="400055"/>
                </a:lnTo>
                <a:lnTo>
                  <a:pt x="88947" y="400054"/>
                </a:lnTo>
                <a:lnTo>
                  <a:pt x="89510" y="399772"/>
                </a:lnTo>
                <a:lnTo>
                  <a:pt x="89930" y="399207"/>
                </a:lnTo>
                <a:lnTo>
                  <a:pt x="285750" y="157168"/>
                </a:lnTo>
                <a:lnTo>
                  <a:pt x="171450" y="157168"/>
                </a:lnTo>
                <a:lnTo>
                  <a:pt x="199721" y="2461"/>
                </a:lnTo>
                <a:lnTo>
                  <a:pt x="199924" y="818"/>
                </a:lnTo>
                <a:lnTo>
                  <a:pt x="199197" y="0"/>
                </a:lnTo>
                <a:lnTo>
                  <a:pt x="197542" y="5"/>
                </a:lnTo>
                <a:lnTo>
                  <a:pt x="196810" y="8"/>
                </a:lnTo>
                <a:lnTo>
                  <a:pt x="196230" y="306"/>
                </a:lnTo>
                <a:lnTo>
                  <a:pt x="195801" y="898"/>
                </a:lnTo>
                <a:close/>
              </a:path>
            </a:pathLst>
          </a:custGeom>
          <a:ln w="28575">
            <a:solidFill>
              <a:srgbClr val="3FC1C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8" name="object 28" descr=""/>
          <p:cNvGrpSpPr/>
          <p:nvPr/>
        </p:nvGrpSpPr>
        <p:grpSpPr>
          <a:xfrm>
            <a:off x="8639175" y="4591050"/>
            <a:ext cx="400050" cy="400050"/>
            <a:chOff x="8639175" y="4591050"/>
            <a:chExt cx="400050" cy="400050"/>
          </a:xfrm>
        </p:grpSpPr>
        <p:sp>
          <p:nvSpPr>
            <p:cNvPr id="29" name="object 29" descr=""/>
            <p:cNvSpPr/>
            <p:nvPr/>
          </p:nvSpPr>
          <p:spPr>
            <a:xfrm>
              <a:off x="8653462" y="46053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0"/>
                  </a:moveTo>
                  <a:lnTo>
                    <a:pt x="136362" y="6635"/>
                  </a:lnTo>
                  <a:lnTo>
                    <a:pt x="91994" y="25359"/>
                  </a:lnTo>
                  <a:lnTo>
                    <a:pt x="54403" y="54403"/>
                  </a:lnTo>
                  <a:lnTo>
                    <a:pt x="25359" y="91994"/>
                  </a:lnTo>
                  <a:lnTo>
                    <a:pt x="6635" y="136362"/>
                  </a:lnTo>
                  <a:lnTo>
                    <a:pt x="0" y="185737"/>
                  </a:lnTo>
                  <a:lnTo>
                    <a:pt x="6635" y="235112"/>
                  </a:lnTo>
                  <a:lnTo>
                    <a:pt x="25359" y="279480"/>
                  </a:lnTo>
                  <a:lnTo>
                    <a:pt x="54403" y="317071"/>
                  </a:lnTo>
                  <a:lnTo>
                    <a:pt x="91994" y="346115"/>
                  </a:lnTo>
                  <a:lnTo>
                    <a:pt x="136362" y="364839"/>
                  </a:lnTo>
                  <a:lnTo>
                    <a:pt x="185737" y="371475"/>
                  </a:lnTo>
                  <a:lnTo>
                    <a:pt x="235112" y="364839"/>
                  </a:lnTo>
                  <a:lnTo>
                    <a:pt x="279480" y="346115"/>
                  </a:lnTo>
                  <a:lnTo>
                    <a:pt x="317071" y="317071"/>
                  </a:lnTo>
                  <a:lnTo>
                    <a:pt x="346115" y="279480"/>
                  </a:lnTo>
                  <a:lnTo>
                    <a:pt x="364839" y="235112"/>
                  </a:lnTo>
                  <a:lnTo>
                    <a:pt x="371475" y="185737"/>
                  </a:lnTo>
                  <a:lnTo>
                    <a:pt x="364839" y="136362"/>
                  </a:lnTo>
                  <a:lnTo>
                    <a:pt x="346115" y="91994"/>
                  </a:lnTo>
                  <a:lnTo>
                    <a:pt x="317071" y="54403"/>
                  </a:lnTo>
                  <a:lnTo>
                    <a:pt x="279480" y="25359"/>
                  </a:lnTo>
                  <a:lnTo>
                    <a:pt x="235112" y="6635"/>
                  </a:lnTo>
                  <a:lnTo>
                    <a:pt x="185737" y="0"/>
                  </a:lnTo>
                  <a:close/>
                </a:path>
                <a:path w="371475" h="371475">
                  <a:moveTo>
                    <a:pt x="185737" y="0"/>
                  </a:moveTo>
                  <a:lnTo>
                    <a:pt x="127921" y="35837"/>
                  </a:lnTo>
                  <a:lnTo>
                    <a:pt x="105607" y="76045"/>
                  </a:lnTo>
                  <a:lnTo>
                    <a:pt x="90612" y="127031"/>
                  </a:lnTo>
                  <a:lnTo>
                    <a:pt x="85126" y="185737"/>
                  </a:lnTo>
                  <a:lnTo>
                    <a:pt x="90612" y="244443"/>
                  </a:lnTo>
                  <a:lnTo>
                    <a:pt x="105607" y="295429"/>
                  </a:lnTo>
                  <a:lnTo>
                    <a:pt x="127921" y="335637"/>
                  </a:lnTo>
                  <a:lnTo>
                    <a:pt x="155361" y="362005"/>
                  </a:lnTo>
                  <a:lnTo>
                    <a:pt x="185737" y="371475"/>
                  </a:lnTo>
                  <a:lnTo>
                    <a:pt x="216113" y="362005"/>
                  </a:lnTo>
                  <a:lnTo>
                    <a:pt x="243553" y="335637"/>
                  </a:lnTo>
                  <a:lnTo>
                    <a:pt x="265867" y="295429"/>
                  </a:lnTo>
                  <a:lnTo>
                    <a:pt x="280862" y="244443"/>
                  </a:lnTo>
                  <a:lnTo>
                    <a:pt x="286348" y="185737"/>
                  </a:lnTo>
                  <a:lnTo>
                    <a:pt x="280862" y="127031"/>
                  </a:lnTo>
                  <a:lnTo>
                    <a:pt x="265867" y="76045"/>
                  </a:lnTo>
                  <a:lnTo>
                    <a:pt x="243553" y="35837"/>
                  </a:lnTo>
                  <a:lnTo>
                    <a:pt x="216113" y="9469"/>
                  </a:lnTo>
                  <a:lnTo>
                    <a:pt x="185737" y="0"/>
                  </a:lnTo>
                  <a:close/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715372" y="4667247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>
                  <a:moveTo>
                    <a:pt x="0" y="0"/>
                  </a:moveTo>
                  <a:lnTo>
                    <a:pt x="27187" y="16275"/>
                  </a:lnTo>
                  <a:lnTo>
                    <a:pt x="57209" y="28442"/>
                  </a:lnTo>
                  <a:lnTo>
                    <a:pt x="89583" y="36063"/>
                  </a:lnTo>
                  <a:lnTo>
                    <a:pt x="123827" y="38701"/>
                  </a:lnTo>
                  <a:lnTo>
                    <a:pt x="158072" y="36063"/>
                  </a:lnTo>
                  <a:lnTo>
                    <a:pt x="190446" y="28442"/>
                  </a:lnTo>
                  <a:lnTo>
                    <a:pt x="220468" y="16275"/>
                  </a:lnTo>
                  <a:lnTo>
                    <a:pt x="247655" y="0"/>
                  </a:lnTo>
                </a:path>
                <a:path w="247650" h="247650">
                  <a:moveTo>
                    <a:pt x="247655" y="247655"/>
                  </a:moveTo>
                  <a:lnTo>
                    <a:pt x="220468" y="231380"/>
                  </a:lnTo>
                  <a:lnTo>
                    <a:pt x="190446" y="219213"/>
                  </a:lnTo>
                  <a:lnTo>
                    <a:pt x="158072" y="211592"/>
                  </a:lnTo>
                  <a:lnTo>
                    <a:pt x="123827" y="208954"/>
                  </a:lnTo>
                  <a:lnTo>
                    <a:pt x="89583" y="211592"/>
                  </a:lnTo>
                  <a:lnTo>
                    <a:pt x="57209" y="219213"/>
                  </a:lnTo>
                  <a:lnTo>
                    <a:pt x="27187" y="231380"/>
                  </a:lnTo>
                  <a:lnTo>
                    <a:pt x="0" y="247655"/>
                  </a:lnTo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653462" y="46053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0"/>
                  </a:moveTo>
                  <a:lnTo>
                    <a:pt x="185737" y="371475"/>
                  </a:lnTo>
                </a:path>
                <a:path w="371475" h="371475">
                  <a:moveTo>
                    <a:pt x="371475" y="185737"/>
                  </a:moveTo>
                  <a:lnTo>
                    <a:pt x="0" y="185737"/>
                  </a:lnTo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29839" y="1365250"/>
            <a:ext cx="3459221" cy="4724400"/>
          </a:xfrm>
          <a:prstGeom prst="rect">
            <a:avLst/>
          </a:prstGeom>
        </p:spPr>
      </p:pic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90D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3289300">
              <a:lnSpc>
                <a:spcPct val="100000"/>
              </a:lnSpc>
              <a:spcBef>
                <a:spcPts val="114"/>
              </a:spcBef>
            </a:pPr>
            <a:r>
              <a:rPr dirty="0" spc="-500"/>
              <a:t>未来之路：承前启后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5714999" y="1295399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761999" y="38099"/>
                </a:moveTo>
                <a:lnTo>
                  <a:pt x="0" y="38099"/>
                </a:lnTo>
                <a:lnTo>
                  <a:pt x="0" y="0"/>
                </a:lnTo>
                <a:lnTo>
                  <a:pt x="761999" y="0"/>
                </a:lnTo>
                <a:lnTo>
                  <a:pt x="7619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949" y="3190874"/>
            <a:ext cx="9944099" cy="17145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514848" y="3903408"/>
            <a:ext cx="1053465" cy="3098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850" spc="-210" b="1">
                <a:solidFill>
                  <a:srgbClr val="3FC1C8"/>
                </a:solidFill>
                <a:latin typeface="Microsoft JhengHei"/>
                <a:cs typeface="Microsoft JhengHei"/>
              </a:rPr>
              <a:t>经</a:t>
            </a:r>
            <a:r>
              <a:rPr dirty="0" sz="1850" spc="-210" b="1">
                <a:solidFill>
                  <a:srgbClr val="3FC1C8"/>
                </a:solidFill>
                <a:latin typeface="Malgun Gothic"/>
                <a:cs typeface="Malgun Gothic"/>
              </a:rPr>
              <a:t>典的</a:t>
            </a:r>
            <a:r>
              <a:rPr dirty="0" sz="1850" spc="-120" b="1">
                <a:solidFill>
                  <a:srgbClr val="3FC1C8"/>
                </a:solidFill>
                <a:latin typeface="Tahoma"/>
                <a:cs typeface="Tahoma"/>
              </a:rPr>
              <a:t>SoC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00014" y="4293247"/>
            <a:ext cx="2683510" cy="539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244" marR="5080" indent="-43180">
              <a:lnSpc>
                <a:spcPct val="112500"/>
              </a:lnSpc>
              <a:spcBef>
                <a:spcPts val="95"/>
              </a:spcBef>
            </a:pP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科技日新月异，但</a:t>
            </a:r>
            <a:r>
              <a:rPr dirty="0" sz="1500" spc="-105">
                <a:solidFill>
                  <a:srgbClr val="A7B1D0"/>
                </a:solidFill>
                <a:latin typeface="Noto Sans SC"/>
                <a:cs typeface="Noto Sans SC"/>
              </a:rPr>
              <a:t>RK3399</a:t>
            </a:r>
            <a:r>
              <a:rPr dirty="0" sz="1500" spc="-155">
                <a:solidFill>
                  <a:srgbClr val="A7B1D0"/>
                </a:solidFill>
                <a:latin typeface="宋体"/>
                <a:cs typeface="宋体"/>
              </a:rPr>
              <a:t>作为一款</a:t>
            </a:r>
            <a:r>
              <a:rPr dirty="0" sz="1500" spc="-145">
                <a:solidFill>
                  <a:srgbClr val="A7B1D0"/>
                </a:solidFill>
                <a:latin typeface="宋体"/>
                <a:cs typeface="宋体"/>
              </a:rPr>
              <a:t>经典的系统级芯片，其地位稳固。</a:t>
            </a:r>
            <a:endParaRPr sz="1500">
              <a:latin typeface="宋体"/>
              <a:cs typeface="宋体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49726" y="3903408"/>
            <a:ext cx="1492250" cy="3098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850" spc="-210" b="1">
                <a:solidFill>
                  <a:srgbClr val="3FC1C8"/>
                </a:solidFill>
                <a:latin typeface="Microsoft JhengHei"/>
                <a:cs typeface="Microsoft JhengHei"/>
              </a:rPr>
              <a:t>成</a:t>
            </a:r>
            <a:r>
              <a:rPr dirty="0" sz="1850" spc="-210" b="1">
                <a:solidFill>
                  <a:srgbClr val="3FC1C8"/>
                </a:solidFill>
                <a:latin typeface="Malgun Gothic"/>
                <a:cs typeface="Malgun Gothic"/>
              </a:rPr>
              <a:t>功的</a:t>
            </a:r>
            <a:r>
              <a:rPr dirty="0" sz="1850" spc="-210" b="1">
                <a:solidFill>
                  <a:srgbClr val="3FC1C8"/>
                </a:solidFill>
                <a:latin typeface="Microsoft JhengHei"/>
                <a:cs typeface="Microsoft JhengHei"/>
              </a:rPr>
              <a:t>设计理</a:t>
            </a:r>
            <a:r>
              <a:rPr dirty="0" sz="1850" spc="-135" b="1">
                <a:solidFill>
                  <a:srgbClr val="3FC1C8"/>
                </a:solidFill>
                <a:latin typeface="Malgun Gothic"/>
                <a:cs typeface="Malgun Gothic"/>
              </a:rPr>
              <a:t>念</a:t>
            </a:r>
            <a:endParaRPr sz="1850">
              <a:latin typeface="Malgun Gothic"/>
              <a:cs typeface="Malgun Gothic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711551" y="4293247"/>
            <a:ext cx="2768600" cy="539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12140" marR="5080" indent="-600075">
              <a:lnSpc>
                <a:spcPct val="112500"/>
              </a:lnSpc>
              <a:spcBef>
                <a:spcPts val="95"/>
              </a:spcBef>
            </a:pPr>
            <a:r>
              <a:rPr dirty="0" sz="1500" spc="-155">
                <a:solidFill>
                  <a:srgbClr val="A7B1D0"/>
                </a:solidFill>
                <a:latin typeface="宋体"/>
                <a:cs typeface="宋体"/>
              </a:rPr>
              <a:t>证明了通过巧妙的架构，可在成本可</a:t>
            </a:r>
            <a:r>
              <a:rPr dirty="0" sz="1500" spc="-140">
                <a:solidFill>
                  <a:srgbClr val="A7B1D0"/>
                </a:solidFill>
                <a:latin typeface="宋体"/>
                <a:cs typeface="宋体"/>
              </a:rPr>
              <a:t>控下实现强大性能。</a:t>
            </a:r>
            <a:endParaRPr sz="1500">
              <a:latin typeface="宋体"/>
              <a:cs typeface="宋体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08751" y="3903408"/>
            <a:ext cx="1282700" cy="3098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850" spc="-210" b="1">
                <a:solidFill>
                  <a:srgbClr val="3FC1C8"/>
                </a:solidFill>
                <a:latin typeface="Microsoft JhengHei"/>
                <a:cs typeface="Microsoft JhengHei"/>
              </a:rPr>
              <a:t>铺平</a:t>
            </a:r>
            <a:r>
              <a:rPr dirty="0" sz="1850" spc="-210" b="1">
                <a:solidFill>
                  <a:srgbClr val="3FC1C8"/>
                </a:solidFill>
                <a:latin typeface="Malgun Gothic"/>
                <a:cs typeface="Malgun Gothic"/>
              </a:rPr>
              <a:t>未</a:t>
            </a:r>
            <a:r>
              <a:rPr dirty="0" sz="1850" spc="-190" b="1">
                <a:solidFill>
                  <a:srgbClr val="3FC1C8"/>
                </a:solidFill>
                <a:latin typeface="Microsoft JhengHei"/>
                <a:cs typeface="Microsoft JhengHei"/>
              </a:rPr>
              <a:t>来之路</a:t>
            </a:r>
            <a:endParaRPr sz="1850">
              <a:latin typeface="Microsoft JhengHei"/>
              <a:cs typeface="Microsoft JhengHe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765801" y="4293247"/>
            <a:ext cx="2768600" cy="539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26415" marR="5080" indent="-514350">
              <a:lnSpc>
                <a:spcPct val="112500"/>
              </a:lnSpc>
              <a:spcBef>
                <a:spcPts val="95"/>
              </a:spcBef>
            </a:pPr>
            <a:r>
              <a:rPr dirty="0" sz="1500" spc="-155">
                <a:solidFill>
                  <a:srgbClr val="A7B1D0"/>
                </a:solidFill>
                <a:latin typeface="宋体"/>
                <a:cs typeface="宋体"/>
              </a:rPr>
              <a:t>为物联网和边缘计算等技术的发展铺</a:t>
            </a:r>
            <a:r>
              <a:rPr dirty="0" sz="1500" spc="-140">
                <a:solidFill>
                  <a:srgbClr val="A7B1D0"/>
                </a:solidFill>
                <a:latin typeface="宋体"/>
                <a:cs typeface="宋体"/>
              </a:rPr>
              <a:t>平了道路，意义深远。</a:t>
            </a:r>
            <a:endParaRPr sz="1500">
              <a:latin typeface="宋体"/>
              <a:cs typeface="宋体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552950" y="4038600"/>
            <a:ext cx="3467100" cy="19050"/>
            <a:chOff x="4552950" y="4038600"/>
            <a:chExt cx="3467100" cy="19050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2950" y="4038600"/>
              <a:ext cx="409574" cy="190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0474" y="4038600"/>
              <a:ext cx="409574" cy="19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9839" y="1365250"/>
            <a:ext cx="3459221" cy="4724400"/>
          </a:xfrm>
          <a:prstGeom prst="rect">
            <a:avLst/>
          </a:prstGeom>
        </p:spPr>
      </p:pic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90D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1805" y="1321333"/>
            <a:ext cx="6560820" cy="41281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6550" spc="-3155" b="1">
                <a:solidFill>
                  <a:srgbClr val="FFFFFF"/>
                </a:solidFill>
                <a:latin typeface="Garamond"/>
                <a:cs typeface="Garamond"/>
              </a:rPr>
              <a:t>Q</a:t>
            </a:r>
            <a:r>
              <a:rPr dirty="0" sz="26900" spc="-3165" b="1">
                <a:solidFill>
                  <a:srgbClr val="3FC1C8"/>
                </a:solidFill>
                <a:latin typeface="Tahoma"/>
                <a:cs typeface="Tahoma"/>
              </a:rPr>
              <a:t>&amp;</a:t>
            </a:r>
            <a:r>
              <a:rPr dirty="0" sz="26550" spc="-2140" b="1">
                <a:solidFill>
                  <a:srgbClr val="FFFFFF"/>
                </a:solidFill>
                <a:latin typeface="Garamond"/>
                <a:cs typeface="Garamond"/>
              </a:rPr>
              <a:t>A</a:t>
            </a:r>
            <a:endParaRPr sz="26550">
              <a:latin typeface="Garamond"/>
              <a:cs typeface="Garamon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97352" y="1975739"/>
            <a:ext cx="1854200" cy="6457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505"/>
              <a:t>感谢聆听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6597352" y="2824607"/>
            <a:ext cx="45974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0">
                <a:solidFill>
                  <a:srgbClr val="A7B1D0"/>
                </a:solidFill>
                <a:latin typeface="宋体"/>
                <a:cs typeface="宋体"/>
              </a:rPr>
              <a:t>希望这次分享能帮助您更好地理解我们身边的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97352" y="3186557"/>
            <a:ext cx="1397000" cy="3359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1125">
                <a:solidFill>
                  <a:srgbClr val="A7B1D0"/>
                </a:solidFill>
                <a:latin typeface="Arial"/>
                <a:cs typeface="Arial"/>
              </a:rPr>
              <a:t>“</a:t>
            </a:r>
            <a:r>
              <a:rPr dirty="0" sz="2000" spc="-200">
                <a:solidFill>
                  <a:srgbClr val="A7B1D0"/>
                </a:solidFill>
                <a:latin typeface="宋体"/>
                <a:cs typeface="宋体"/>
              </a:rPr>
              <a:t>芯</a:t>
            </a:r>
            <a:r>
              <a:rPr dirty="0" sz="2000" spc="1125">
                <a:solidFill>
                  <a:srgbClr val="A7B1D0"/>
                </a:solidFill>
                <a:latin typeface="Arial"/>
                <a:cs typeface="Arial"/>
              </a:rPr>
              <a:t>”</a:t>
            </a:r>
            <a:r>
              <a:rPr dirty="0" sz="2000" spc="-180">
                <a:solidFill>
                  <a:srgbClr val="A7B1D0"/>
                </a:solidFill>
                <a:latin typeface="宋体"/>
                <a:cs typeface="宋体"/>
              </a:rPr>
              <a:t>世界。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610349" y="4086224"/>
            <a:ext cx="2667000" cy="9525"/>
          </a:xfrm>
          <a:custGeom>
            <a:avLst/>
            <a:gdLst/>
            <a:ahLst/>
            <a:cxnLst/>
            <a:rect l="l" t="t" r="r" b="b"/>
            <a:pathLst>
              <a:path w="2667000" h="9525">
                <a:moveTo>
                  <a:pt x="2666999" y="9524"/>
                </a:moveTo>
                <a:lnTo>
                  <a:pt x="0" y="9524"/>
                </a:lnTo>
                <a:lnTo>
                  <a:pt x="0" y="0"/>
                </a:lnTo>
                <a:lnTo>
                  <a:pt x="2666999" y="0"/>
                </a:lnTo>
                <a:lnTo>
                  <a:pt x="2666999" y="9524"/>
                </a:lnTo>
                <a:close/>
              </a:path>
            </a:pathLst>
          </a:custGeom>
          <a:solidFill>
            <a:srgbClr val="A7B1D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597352" y="4324984"/>
            <a:ext cx="2692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4">
                <a:solidFill>
                  <a:srgbClr val="A7B1D0"/>
                </a:solidFill>
                <a:latin typeface="宋体"/>
                <a:cs typeface="宋体"/>
              </a:rPr>
              <a:t>现在，欢迎提出您的任何问题。</a:t>
            </a:r>
            <a:endParaRPr sz="17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299" y="670813"/>
            <a:ext cx="1854200" cy="6457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505"/>
              <a:t>议程概览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49299" y="1954402"/>
            <a:ext cx="7169784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100"/>
              </a:spcBef>
            </a:pP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今天，我们将踏上一段有趣的旅程，一起探索一颗强大而又低调的芯片</a:t>
            </a:r>
            <a:r>
              <a:rPr dirty="0" sz="1650" spc="-20">
                <a:solidFill>
                  <a:srgbClr val="A7B1D0"/>
                </a:solidFill>
                <a:latin typeface="Noto Sans SC"/>
                <a:cs typeface="Noto Sans SC"/>
              </a:rPr>
              <a:t>——</a:t>
            </a:r>
            <a:r>
              <a:rPr dirty="0" sz="1650" spc="-90">
                <a:solidFill>
                  <a:srgbClr val="A7B1D0"/>
                </a:solidFill>
                <a:latin typeface="Noto Sans SC"/>
                <a:cs typeface="Noto Sans SC"/>
              </a:rPr>
              <a:t>RK3399</a:t>
            </a:r>
            <a:r>
              <a:rPr dirty="0" sz="1700" spc="-70">
                <a:solidFill>
                  <a:srgbClr val="A7B1D0"/>
                </a:solidFill>
                <a:latin typeface="宋体"/>
                <a:cs typeface="宋体"/>
              </a:rPr>
              <a:t>。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我们将从最基础的概念讲起，揭开它的神秘面纱，看看它如何在我们日常生活中发挥</a:t>
            </a:r>
            <a:r>
              <a:rPr dirty="0" sz="1700" spc="-185">
                <a:solidFill>
                  <a:srgbClr val="A7B1D0"/>
                </a:solidFill>
                <a:latin typeface="宋体"/>
                <a:cs typeface="宋体"/>
              </a:rPr>
              <a:t>着巨大作用。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16049" y="3486784"/>
            <a:ext cx="2968625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645" b="1">
                <a:solidFill>
                  <a:srgbClr val="3FC1C8"/>
                </a:solidFill>
                <a:latin typeface="Arial"/>
                <a:cs typeface="Arial"/>
              </a:rPr>
              <a:t>“</a:t>
            </a:r>
            <a:r>
              <a:rPr dirty="0" sz="1700" spc="-210" b="1">
                <a:solidFill>
                  <a:srgbClr val="3FC1C8"/>
                </a:solidFill>
                <a:latin typeface="Malgun Gothic"/>
                <a:cs typeface="Malgun Gothic"/>
              </a:rPr>
              <a:t>芯</a:t>
            </a:r>
            <a:r>
              <a:rPr dirty="0" sz="1700" spc="645" b="1">
                <a:solidFill>
                  <a:srgbClr val="3FC1C8"/>
                </a:solidFill>
                <a:latin typeface="Arial"/>
                <a:cs typeface="Arial"/>
              </a:rPr>
              <a:t>”</a:t>
            </a:r>
            <a:r>
              <a:rPr dirty="0" sz="1700" spc="-180" b="1">
                <a:solidFill>
                  <a:srgbClr val="3FC1C8"/>
                </a:solidFill>
                <a:latin typeface="Microsoft JhengHei"/>
                <a:cs typeface="Microsoft JhengHei"/>
              </a:rPr>
              <a:t>是什么？ </a:t>
            </a:r>
            <a:r>
              <a:rPr dirty="0" sz="1650" b="0">
                <a:solidFill>
                  <a:srgbClr val="FFFFFF"/>
                </a:solidFill>
                <a:latin typeface="思源黑体 CN Medium"/>
                <a:cs typeface="思源黑体 CN Medium"/>
              </a:rPr>
              <a:t>—— </a:t>
            </a:r>
            <a:r>
              <a:rPr dirty="0" sz="1700" spc="-195">
                <a:solidFill>
                  <a:srgbClr val="FFFFFF"/>
                </a:solidFill>
                <a:latin typeface="宋体"/>
                <a:cs typeface="宋体"/>
              </a:rPr>
              <a:t>芯片世界初探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16049" y="4267834"/>
            <a:ext cx="3082925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10" b="1">
                <a:solidFill>
                  <a:srgbClr val="3FC1C8"/>
                </a:solidFill>
                <a:latin typeface="Malgun Gothic"/>
                <a:cs typeface="Malgun Gothic"/>
              </a:rPr>
              <a:t>核</a:t>
            </a:r>
            <a:r>
              <a:rPr dirty="0" sz="1700" spc="-210" b="1">
                <a:solidFill>
                  <a:srgbClr val="3FC1C8"/>
                </a:solidFill>
                <a:latin typeface="Microsoft JhengHei"/>
                <a:cs typeface="Microsoft JhengHei"/>
              </a:rPr>
              <a:t>心</a:t>
            </a:r>
            <a:r>
              <a:rPr dirty="0" sz="1700" spc="-210" b="1">
                <a:solidFill>
                  <a:srgbClr val="3FC1C8"/>
                </a:solidFill>
                <a:latin typeface="Malgun Gothic"/>
                <a:cs typeface="Malgun Gothic"/>
              </a:rPr>
              <a:t>揭秘 </a:t>
            </a:r>
            <a:r>
              <a:rPr dirty="0" sz="1650" spc="10" b="0">
                <a:solidFill>
                  <a:srgbClr val="FFFFFF"/>
                </a:solidFill>
                <a:latin typeface="思源黑体 CN Medium"/>
                <a:cs typeface="思源黑体 CN Medium"/>
              </a:rPr>
              <a:t>—— </a:t>
            </a:r>
            <a:r>
              <a:rPr dirty="0" sz="1650" spc="-100" b="0">
                <a:solidFill>
                  <a:srgbClr val="FFFFFF"/>
                </a:solidFill>
                <a:latin typeface="思源黑体 CN Medium"/>
                <a:cs typeface="思源黑体 CN Medium"/>
              </a:rPr>
              <a:t>RK3399</a:t>
            </a:r>
            <a:r>
              <a:rPr dirty="0" sz="1700" spc="-195">
                <a:solidFill>
                  <a:srgbClr val="FFFFFF"/>
                </a:solidFill>
                <a:latin typeface="宋体"/>
                <a:cs typeface="宋体"/>
              </a:rPr>
              <a:t>为何如此强大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16049" y="5048884"/>
            <a:ext cx="2892425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75" b="1">
                <a:solidFill>
                  <a:srgbClr val="3FC1C8"/>
                </a:solidFill>
                <a:latin typeface="Microsoft JhengHei"/>
                <a:cs typeface="Microsoft JhengHei"/>
              </a:rPr>
              <a:t>无处不在 </a:t>
            </a:r>
            <a:r>
              <a:rPr dirty="0" sz="1650" spc="5" b="0">
                <a:solidFill>
                  <a:srgbClr val="FFFFFF"/>
                </a:solidFill>
                <a:latin typeface="思源黑体 CN Medium"/>
                <a:cs typeface="思源黑体 CN Medium"/>
              </a:rPr>
              <a:t>—— </a:t>
            </a:r>
            <a:r>
              <a:rPr dirty="0" sz="1650" spc="-100" b="0">
                <a:solidFill>
                  <a:srgbClr val="FFFFFF"/>
                </a:solidFill>
                <a:latin typeface="思源黑体 CN Medium"/>
                <a:cs typeface="思源黑体 CN Medium"/>
              </a:rPr>
              <a:t>RK3399</a:t>
            </a:r>
            <a:r>
              <a:rPr dirty="0" sz="1700" spc="-190">
                <a:solidFill>
                  <a:srgbClr val="FFFFFF"/>
                </a:solidFill>
                <a:latin typeface="宋体"/>
                <a:cs typeface="宋体"/>
              </a:rPr>
              <a:t>的应用场景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16049" y="5829934"/>
            <a:ext cx="2397125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10" b="1">
                <a:solidFill>
                  <a:srgbClr val="3FC1C8"/>
                </a:solidFill>
                <a:latin typeface="Microsoft JhengHei"/>
                <a:cs typeface="Microsoft JhengHei"/>
              </a:rPr>
              <a:t>总结与展</a:t>
            </a:r>
            <a:r>
              <a:rPr dirty="0" sz="1700" spc="-220" b="1">
                <a:solidFill>
                  <a:srgbClr val="3FC1C8"/>
                </a:solidFill>
                <a:latin typeface="Malgun Gothic"/>
                <a:cs typeface="Malgun Gothic"/>
              </a:rPr>
              <a:t>望 </a:t>
            </a:r>
            <a:r>
              <a:rPr dirty="0" sz="1650" b="0">
                <a:solidFill>
                  <a:srgbClr val="FFFFFF"/>
                </a:solidFill>
                <a:latin typeface="思源黑体 CN Medium"/>
                <a:cs typeface="思源黑体 CN Medium"/>
              </a:rPr>
              <a:t>—— </a:t>
            </a:r>
            <a:r>
              <a:rPr dirty="0" sz="1700" spc="-195">
                <a:solidFill>
                  <a:srgbClr val="FFFFFF"/>
                </a:solidFill>
                <a:latin typeface="宋体"/>
                <a:cs typeface="宋体"/>
              </a:rPr>
              <a:t>回顾与未来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62000" y="3390900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45923" y="476249"/>
                </a:moveTo>
                <a:lnTo>
                  <a:pt x="230326" y="476249"/>
                </a:lnTo>
                <a:lnTo>
                  <a:pt x="222545" y="475867"/>
                </a:lnTo>
                <a:lnTo>
                  <a:pt x="184019" y="470152"/>
                </a:lnTo>
                <a:lnTo>
                  <a:pt x="139793" y="455138"/>
                </a:lnTo>
                <a:lnTo>
                  <a:pt x="99345" y="431785"/>
                </a:lnTo>
                <a:lnTo>
                  <a:pt x="64230" y="400989"/>
                </a:lnTo>
                <a:lnTo>
                  <a:pt x="35798" y="363935"/>
                </a:lnTo>
                <a:lnTo>
                  <a:pt x="15141" y="322045"/>
                </a:lnTo>
                <a:lnTo>
                  <a:pt x="3053" y="276931"/>
                </a:lnTo>
                <a:lnTo>
                  <a:pt x="0" y="245923"/>
                </a:lnTo>
                <a:lnTo>
                  <a:pt x="0" y="230326"/>
                </a:lnTo>
                <a:lnTo>
                  <a:pt x="6096" y="184019"/>
                </a:lnTo>
                <a:lnTo>
                  <a:pt x="21110" y="139792"/>
                </a:lnTo>
                <a:lnTo>
                  <a:pt x="44464" y="99344"/>
                </a:lnTo>
                <a:lnTo>
                  <a:pt x="75259" y="64230"/>
                </a:lnTo>
                <a:lnTo>
                  <a:pt x="112314" y="35797"/>
                </a:lnTo>
                <a:lnTo>
                  <a:pt x="154203" y="15140"/>
                </a:lnTo>
                <a:lnTo>
                  <a:pt x="199317" y="3053"/>
                </a:lnTo>
                <a:lnTo>
                  <a:pt x="230326" y="0"/>
                </a:lnTo>
                <a:lnTo>
                  <a:pt x="245923" y="0"/>
                </a:lnTo>
                <a:lnTo>
                  <a:pt x="292229" y="6096"/>
                </a:lnTo>
                <a:lnTo>
                  <a:pt x="336456" y="21110"/>
                </a:lnTo>
                <a:lnTo>
                  <a:pt x="376904" y="44463"/>
                </a:lnTo>
                <a:lnTo>
                  <a:pt x="412019" y="75259"/>
                </a:lnTo>
                <a:lnTo>
                  <a:pt x="440451" y="112313"/>
                </a:lnTo>
                <a:lnTo>
                  <a:pt x="461108" y="154203"/>
                </a:lnTo>
                <a:lnTo>
                  <a:pt x="473195" y="199317"/>
                </a:lnTo>
                <a:lnTo>
                  <a:pt x="476249" y="230326"/>
                </a:lnTo>
                <a:lnTo>
                  <a:pt x="476249" y="238124"/>
                </a:lnTo>
                <a:lnTo>
                  <a:pt x="476249" y="245923"/>
                </a:lnTo>
                <a:lnTo>
                  <a:pt x="470152" y="292229"/>
                </a:lnTo>
                <a:lnTo>
                  <a:pt x="455139" y="336456"/>
                </a:lnTo>
                <a:lnTo>
                  <a:pt x="431785" y="376904"/>
                </a:lnTo>
                <a:lnTo>
                  <a:pt x="400990" y="412018"/>
                </a:lnTo>
                <a:lnTo>
                  <a:pt x="363935" y="440450"/>
                </a:lnTo>
                <a:lnTo>
                  <a:pt x="322046" y="461107"/>
                </a:lnTo>
                <a:lnTo>
                  <a:pt x="276931" y="473195"/>
                </a:lnTo>
                <a:lnTo>
                  <a:pt x="253703" y="475867"/>
                </a:lnTo>
                <a:lnTo>
                  <a:pt x="245923" y="47624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919857" y="3465730"/>
            <a:ext cx="160655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60" b="1">
                <a:solidFill>
                  <a:srgbClr val="090D26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62000" y="3886199"/>
            <a:ext cx="476250" cy="762000"/>
            <a:chOff x="762000" y="3886199"/>
            <a:chExt cx="476250" cy="762000"/>
          </a:xfrm>
        </p:grpSpPr>
        <p:sp>
          <p:nvSpPr>
            <p:cNvPr id="11" name="object 11" descr=""/>
            <p:cNvSpPr/>
            <p:nvPr/>
          </p:nvSpPr>
          <p:spPr>
            <a:xfrm>
              <a:off x="990599" y="3886199"/>
              <a:ext cx="19050" cy="304800"/>
            </a:xfrm>
            <a:custGeom>
              <a:avLst/>
              <a:gdLst/>
              <a:ahLst/>
              <a:cxnLst/>
              <a:rect l="l" t="t" r="r" b="b"/>
              <a:pathLst>
                <a:path w="19050" h="304800">
                  <a:moveTo>
                    <a:pt x="19049" y="304799"/>
                  </a:moveTo>
                  <a:lnTo>
                    <a:pt x="0" y="304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304799"/>
                  </a:lnTo>
                  <a:close/>
                </a:path>
              </a:pathLst>
            </a:custGeom>
            <a:solidFill>
              <a:srgbClr val="3FC1C8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62000" y="4171949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7"/>
                  </a:lnTo>
                  <a:lnTo>
                    <a:pt x="184019" y="470152"/>
                  </a:lnTo>
                  <a:lnTo>
                    <a:pt x="139793" y="455138"/>
                  </a:lnTo>
                  <a:lnTo>
                    <a:pt x="99345" y="431785"/>
                  </a:lnTo>
                  <a:lnTo>
                    <a:pt x="64230" y="400989"/>
                  </a:lnTo>
                  <a:lnTo>
                    <a:pt x="35798" y="363935"/>
                  </a:lnTo>
                  <a:lnTo>
                    <a:pt x="15141" y="322045"/>
                  </a:lnTo>
                  <a:lnTo>
                    <a:pt x="3053" y="276931"/>
                  </a:lnTo>
                  <a:lnTo>
                    <a:pt x="0" y="245924"/>
                  </a:lnTo>
                  <a:lnTo>
                    <a:pt x="0" y="230326"/>
                  </a:lnTo>
                  <a:lnTo>
                    <a:pt x="6096" y="184019"/>
                  </a:lnTo>
                  <a:lnTo>
                    <a:pt x="21110" y="139792"/>
                  </a:lnTo>
                  <a:lnTo>
                    <a:pt x="44464" y="99344"/>
                  </a:lnTo>
                  <a:lnTo>
                    <a:pt x="75259" y="64230"/>
                  </a:lnTo>
                  <a:lnTo>
                    <a:pt x="112314" y="35798"/>
                  </a:lnTo>
                  <a:lnTo>
                    <a:pt x="154203" y="15141"/>
                  </a:lnTo>
                  <a:lnTo>
                    <a:pt x="199317" y="3053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7"/>
                  </a:lnTo>
                  <a:lnTo>
                    <a:pt x="336456" y="21110"/>
                  </a:lnTo>
                  <a:lnTo>
                    <a:pt x="376904" y="44463"/>
                  </a:lnTo>
                  <a:lnTo>
                    <a:pt x="412019" y="75259"/>
                  </a:lnTo>
                  <a:lnTo>
                    <a:pt x="440451" y="112313"/>
                  </a:lnTo>
                  <a:lnTo>
                    <a:pt x="461108" y="154203"/>
                  </a:lnTo>
                  <a:lnTo>
                    <a:pt x="473195" y="199318"/>
                  </a:lnTo>
                  <a:lnTo>
                    <a:pt x="476249" y="230326"/>
                  </a:lnTo>
                  <a:lnTo>
                    <a:pt x="476249" y="238124"/>
                  </a:lnTo>
                  <a:lnTo>
                    <a:pt x="476249" y="245924"/>
                  </a:lnTo>
                  <a:lnTo>
                    <a:pt x="470152" y="292229"/>
                  </a:lnTo>
                  <a:lnTo>
                    <a:pt x="455139" y="336456"/>
                  </a:lnTo>
                  <a:lnTo>
                    <a:pt x="431785" y="376904"/>
                  </a:lnTo>
                  <a:lnTo>
                    <a:pt x="400990" y="412019"/>
                  </a:lnTo>
                  <a:lnTo>
                    <a:pt x="363935" y="440451"/>
                  </a:lnTo>
                  <a:lnTo>
                    <a:pt x="322046" y="461107"/>
                  </a:lnTo>
                  <a:lnTo>
                    <a:pt x="276931" y="473195"/>
                  </a:lnTo>
                  <a:lnTo>
                    <a:pt x="253703" y="475867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19857" y="4246780"/>
            <a:ext cx="160655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60" b="1">
                <a:solidFill>
                  <a:srgbClr val="090D26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62000" y="4667249"/>
            <a:ext cx="476250" cy="762000"/>
            <a:chOff x="762000" y="4667249"/>
            <a:chExt cx="476250" cy="762000"/>
          </a:xfrm>
        </p:grpSpPr>
        <p:sp>
          <p:nvSpPr>
            <p:cNvPr id="15" name="object 15" descr=""/>
            <p:cNvSpPr/>
            <p:nvPr/>
          </p:nvSpPr>
          <p:spPr>
            <a:xfrm>
              <a:off x="990599" y="4667249"/>
              <a:ext cx="19050" cy="304800"/>
            </a:xfrm>
            <a:custGeom>
              <a:avLst/>
              <a:gdLst/>
              <a:ahLst/>
              <a:cxnLst/>
              <a:rect l="l" t="t" r="r" b="b"/>
              <a:pathLst>
                <a:path w="19050" h="304800">
                  <a:moveTo>
                    <a:pt x="19049" y="304799"/>
                  </a:moveTo>
                  <a:lnTo>
                    <a:pt x="0" y="304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304799"/>
                  </a:lnTo>
                  <a:close/>
                </a:path>
              </a:pathLst>
            </a:custGeom>
            <a:solidFill>
              <a:srgbClr val="3FC1C8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62000" y="4953000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7"/>
                  </a:lnTo>
                  <a:lnTo>
                    <a:pt x="184019" y="470151"/>
                  </a:lnTo>
                  <a:lnTo>
                    <a:pt x="139793" y="455138"/>
                  </a:lnTo>
                  <a:lnTo>
                    <a:pt x="99345" y="431785"/>
                  </a:lnTo>
                  <a:lnTo>
                    <a:pt x="64230" y="400989"/>
                  </a:lnTo>
                  <a:lnTo>
                    <a:pt x="35798" y="363935"/>
                  </a:lnTo>
                  <a:lnTo>
                    <a:pt x="15141" y="322046"/>
                  </a:lnTo>
                  <a:lnTo>
                    <a:pt x="3053" y="276931"/>
                  </a:lnTo>
                  <a:lnTo>
                    <a:pt x="0" y="245923"/>
                  </a:lnTo>
                  <a:lnTo>
                    <a:pt x="0" y="230325"/>
                  </a:lnTo>
                  <a:lnTo>
                    <a:pt x="6096" y="184019"/>
                  </a:lnTo>
                  <a:lnTo>
                    <a:pt x="21110" y="139792"/>
                  </a:lnTo>
                  <a:lnTo>
                    <a:pt x="44464" y="99344"/>
                  </a:lnTo>
                  <a:lnTo>
                    <a:pt x="75259" y="64229"/>
                  </a:lnTo>
                  <a:lnTo>
                    <a:pt x="112314" y="35797"/>
                  </a:lnTo>
                  <a:lnTo>
                    <a:pt x="154203" y="15140"/>
                  </a:lnTo>
                  <a:lnTo>
                    <a:pt x="199317" y="3053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6"/>
                  </a:lnTo>
                  <a:lnTo>
                    <a:pt x="336456" y="21109"/>
                  </a:lnTo>
                  <a:lnTo>
                    <a:pt x="376904" y="44463"/>
                  </a:lnTo>
                  <a:lnTo>
                    <a:pt x="412019" y="75259"/>
                  </a:lnTo>
                  <a:lnTo>
                    <a:pt x="440451" y="112313"/>
                  </a:lnTo>
                  <a:lnTo>
                    <a:pt x="461108" y="154202"/>
                  </a:lnTo>
                  <a:lnTo>
                    <a:pt x="473195" y="199317"/>
                  </a:lnTo>
                  <a:lnTo>
                    <a:pt x="476249" y="230325"/>
                  </a:lnTo>
                  <a:lnTo>
                    <a:pt x="476249" y="238124"/>
                  </a:lnTo>
                  <a:lnTo>
                    <a:pt x="476249" y="245923"/>
                  </a:lnTo>
                  <a:lnTo>
                    <a:pt x="470152" y="292229"/>
                  </a:lnTo>
                  <a:lnTo>
                    <a:pt x="455139" y="336456"/>
                  </a:lnTo>
                  <a:lnTo>
                    <a:pt x="431785" y="376904"/>
                  </a:lnTo>
                  <a:lnTo>
                    <a:pt x="400990" y="412019"/>
                  </a:lnTo>
                  <a:lnTo>
                    <a:pt x="363935" y="440451"/>
                  </a:lnTo>
                  <a:lnTo>
                    <a:pt x="322046" y="461107"/>
                  </a:lnTo>
                  <a:lnTo>
                    <a:pt x="276931" y="473195"/>
                  </a:lnTo>
                  <a:lnTo>
                    <a:pt x="253703" y="475867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19857" y="5027830"/>
            <a:ext cx="160655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60" b="1">
                <a:solidFill>
                  <a:srgbClr val="090D26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62000" y="5448299"/>
            <a:ext cx="476250" cy="762000"/>
            <a:chOff x="762000" y="5448299"/>
            <a:chExt cx="476250" cy="762000"/>
          </a:xfrm>
        </p:grpSpPr>
        <p:sp>
          <p:nvSpPr>
            <p:cNvPr id="19" name="object 19" descr=""/>
            <p:cNvSpPr/>
            <p:nvPr/>
          </p:nvSpPr>
          <p:spPr>
            <a:xfrm>
              <a:off x="990599" y="5448299"/>
              <a:ext cx="19050" cy="304800"/>
            </a:xfrm>
            <a:custGeom>
              <a:avLst/>
              <a:gdLst/>
              <a:ahLst/>
              <a:cxnLst/>
              <a:rect l="l" t="t" r="r" b="b"/>
              <a:pathLst>
                <a:path w="19050" h="304800">
                  <a:moveTo>
                    <a:pt x="19049" y="304799"/>
                  </a:moveTo>
                  <a:lnTo>
                    <a:pt x="0" y="30479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304799"/>
                  </a:lnTo>
                  <a:close/>
                </a:path>
              </a:pathLst>
            </a:custGeom>
            <a:solidFill>
              <a:srgbClr val="3FC1C8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62000" y="5734050"/>
              <a:ext cx="476250" cy="476250"/>
            </a:xfrm>
            <a:custGeom>
              <a:avLst/>
              <a:gdLst/>
              <a:ahLst/>
              <a:cxnLst/>
              <a:rect l="l" t="t" r="r" b="b"/>
              <a:pathLst>
                <a:path w="476250" h="476250">
                  <a:moveTo>
                    <a:pt x="245923" y="476249"/>
                  </a:moveTo>
                  <a:lnTo>
                    <a:pt x="230326" y="476249"/>
                  </a:lnTo>
                  <a:lnTo>
                    <a:pt x="222545" y="475866"/>
                  </a:lnTo>
                  <a:lnTo>
                    <a:pt x="184019" y="470152"/>
                  </a:lnTo>
                  <a:lnTo>
                    <a:pt x="139793" y="455138"/>
                  </a:lnTo>
                  <a:lnTo>
                    <a:pt x="99345" y="431785"/>
                  </a:lnTo>
                  <a:lnTo>
                    <a:pt x="64230" y="400988"/>
                  </a:lnTo>
                  <a:lnTo>
                    <a:pt x="35798" y="363934"/>
                  </a:lnTo>
                  <a:lnTo>
                    <a:pt x="15141" y="322045"/>
                  </a:lnTo>
                  <a:lnTo>
                    <a:pt x="3053" y="276930"/>
                  </a:lnTo>
                  <a:lnTo>
                    <a:pt x="0" y="245923"/>
                  </a:lnTo>
                  <a:lnTo>
                    <a:pt x="0" y="230325"/>
                  </a:lnTo>
                  <a:lnTo>
                    <a:pt x="6096" y="184018"/>
                  </a:lnTo>
                  <a:lnTo>
                    <a:pt x="21110" y="139792"/>
                  </a:lnTo>
                  <a:lnTo>
                    <a:pt x="44464" y="99343"/>
                  </a:lnTo>
                  <a:lnTo>
                    <a:pt x="75259" y="64229"/>
                  </a:lnTo>
                  <a:lnTo>
                    <a:pt x="112314" y="35797"/>
                  </a:lnTo>
                  <a:lnTo>
                    <a:pt x="154203" y="15140"/>
                  </a:lnTo>
                  <a:lnTo>
                    <a:pt x="199317" y="3053"/>
                  </a:lnTo>
                  <a:lnTo>
                    <a:pt x="230326" y="0"/>
                  </a:lnTo>
                  <a:lnTo>
                    <a:pt x="245923" y="0"/>
                  </a:lnTo>
                  <a:lnTo>
                    <a:pt x="292229" y="6096"/>
                  </a:lnTo>
                  <a:lnTo>
                    <a:pt x="336456" y="21109"/>
                  </a:lnTo>
                  <a:lnTo>
                    <a:pt x="376904" y="44462"/>
                  </a:lnTo>
                  <a:lnTo>
                    <a:pt x="412019" y="75258"/>
                  </a:lnTo>
                  <a:lnTo>
                    <a:pt x="440451" y="112312"/>
                  </a:lnTo>
                  <a:lnTo>
                    <a:pt x="461108" y="154202"/>
                  </a:lnTo>
                  <a:lnTo>
                    <a:pt x="473195" y="199316"/>
                  </a:lnTo>
                  <a:lnTo>
                    <a:pt x="476249" y="230325"/>
                  </a:lnTo>
                  <a:lnTo>
                    <a:pt x="476249" y="238124"/>
                  </a:lnTo>
                  <a:lnTo>
                    <a:pt x="476249" y="245923"/>
                  </a:lnTo>
                  <a:lnTo>
                    <a:pt x="470152" y="292228"/>
                  </a:lnTo>
                  <a:lnTo>
                    <a:pt x="455139" y="336455"/>
                  </a:lnTo>
                  <a:lnTo>
                    <a:pt x="431785" y="376903"/>
                  </a:lnTo>
                  <a:lnTo>
                    <a:pt x="400990" y="412018"/>
                  </a:lnTo>
                  <a:lnTo>
                    <a:pt x="363935" y="440450"/>
                  </a:lnTo>
                  <a:lnTo>
                    <a:pt x="322046" y="461107"/>
                  </a:lnTo>
                  <a:lnTo>
                    <a:pt x="276931" y="473194"/>
                  </a:lnTo>
                  <a:lnTo>
                    <a:pt x="253703" y="475866"/>
                  </a:lnTo>
                  <a:lnTo>
                    <a:pt x="245923" y="476249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919857" y="5808880"/>
            <a:ext cx="160655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00" spc="-60" b="1">
                <a:solidFill>
                  <a:srgbClr val="090D26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4800" y="2533649"/>
            <a:ext cx="3600449" cy="18002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8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490"/>
              <a:t>电子设备的</a:t>
            </a:r>
            <a:r>
              <a:rPr dirty="0" spc="1555" b="0">
                <a:latin typeface="Arial Black"/>
                <a:cs typeface="Arial Black"/>
              </a:rPr>
              <a:t>“</a:t>
            </a:r>
            <a:r>
              <a:rPr dirty="0" spc="-490"/>
              <a:t>大脑</a:t>
            </a:r>
            <a:r>
              <a:rPr dirty="0" spc="1505" b="0">
                <a:latin typeface="Arial Black"/>
                <a:cs typeface="Arial Black"/>
              </a:rPr>
              <a:t>”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761999" y="1314449"/>
            <a:ext cx="571500" cy="3810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761999" y="1733549"/>
            <a:ext cx="6172200" cy="1028700"/>
            <a:chOff x="761999" y="1733549"/>
            <a:chExt cx="6172200" cy="1028700"/>
          </a:xfrm>
        </p:grpSpPr>
        <p:sp>
          <p:nvSpPr>
            <p:cNvPr id="5" name="object 5" descr=""/>
            <p:cNvSpPr/>
            <p:nvPr/>
          </p:nvSpPr>
          <p:spPr>
            <a:xfrm>
              <a:off x="776287" y="1733549"/>
              <a:ext cx="6158230" cy="1028700"/>
            </a:xfrm>
            <a:custGeom>
              <a:avLst/>
              <a:gdLst/>
              <a:ahLst/>
              <a:cxnLst/>
              <a:rect l="l" t="t" r="r" b="b"/>
              <a:pathLst>
                <a:path w="6158230" h="1028700">
                  <a:moveTo>
                    <a:pt x="6086715" y="1028699"/>
                  </a:moveTo>
                  <a:lnTo>
                    <a:pt x="57847" y="1028699"/>
                  </a:lnTo>
                  <a:lnTo>
                    <a:pt x="53821" y="1028211"/>
                  </a:lnTo>
                  <a:lnTo>
                    <a:pt x="15259" y="1002843"/>
                  </a:lnTo>
                  <a:lnTo>
                    <a:pt x="396" y="962458"/>
                  </a:lnTo>
                  <a:lnTo>
                    <a:pt x="0" y="957502"/>
                  </a:lnTo>
                  <a:lnTo>
                    <a:pt x="0" y="952499"/>
                  </a:lnTo>
                  <a:lnTo>
                    <a:pt x="0" y="71196"/>
                  </a:lnTo>
                  <a:lnTo>
                    <a:pt x="12692" y="29705"/>
                  </a:lnTo>
                  <a:lnTo>
                    <a:pt x="41975" y="3885"/>
                  </a:lnTo>
                  <a:lnTo>
                    <a:pt x="57847" y="0"/>
                  </a:lnTo>
                  <a:lnTo>
                    <a:pt x="6086715" y="0"/>
                  </a:lnTo>
                  <a:lnTo>
                    <a:pt x="6128206" y="15621"/>
                  </a:lnTo>
                  <a:lnTo>
                    <a:pt x="6154025" y="51661"/>
                  </a:lnTo>
                  <a:lnTo>
                    <a:pt x="6157911" y="71196"/>
                  </a:lnTo>
                  <a:lnTo>
                    <a:pt x="6157911" y="957502"/>
                  </a:lnTo>
                  <a:lnTo>
                    <a:pt x="6142289" y="998994"/>
                  </a:lnTo>
                  <a:lnTo>
                    <a:pt x="6106248" y="1024813"/>
                  </a:lnTo>
                  <a:lnTo>
                    <a:pt x="6091670" y="1028211"/>
                  </a:lnTo>
                  <a:lnTo>
                    <a:pt x="6086715" y="1028699"/>
                  </a:lnTo>
                  <a:close/>
                </a:path>
              </a:pathLst>
            </a:custGeom>
            <a:solidFill>
              <a:srgbClr val="161B3A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1999" y="1733927"/>
              <a:ext cx="69215" cy="1028065"/>
            </a:xfrm>
            <a:custGeom>
              <a:avLst/>
              <a:gdLst/>
              <a:ahLst/>
              <a:cxnLst/>
              <a:rect l="l" t="t" r="r" b="b"/>
              <a:pathLst>
                <a:path w="69215" h="1028064">
                  <a:moveTo>
                    <a:pt x="68698" y="1027944"/>
                  </a:moveTo>
                  <a:lnTo>
                    <a:pt x="27882" y="1011055"/>
                  </a:lnTo>
                  <a:lnTo>
                    <a:pt x="3262" y="974208"/>
                  </a:lnTo>
                  <a:lnTo>
                    <a:pt x="0" y="952122"/>
                  </a:lnTo>
                  <a:lnTo>
                    <a:pt x="0" y="75822"/>
                  </a:lnTo>
                  <a:lnTo>
                    <a:pt x="12830" y="33479"/>
                  </a:lnTo>
                  <a:lnTo>
                    <a:pt x="47039" y="5422"/>
                  </a:lnTo>
                  <a:lnTo>
                    <a:pt x="68698" y="0"/>
                  </a:lnTo>
                  <a:lnTo>
                    <a:pt x="63809" y="1555"/>
                  </a:lnTo>
                  <a:lnTo>
                    <a:pt x="52139" y="9289"/>
                  </a:lnTo>
                  <a:lnTo>
                    <a:pt x="32200" y="46661"/>
                  </a:lnTo>
                  <a:lnTo>
                    <a:pt x="28575" y="75822"/>
                  </a:lnTo>
                  <a:lnTo>
                    <a:pt x="28575" y="952122"/>
                  </a:lnTo>
                  <a:lnTo>
                    <a:pt x="36593" y="994464"/>
                  </a:lnTo>
                  <a:lnTo>
                    <a:pt x="63809" y="1026388"/>
                  </a:lnTo>
                  <a:lnTo>
                    <a:pt x="68698" y="1027944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761999" y="3638550"/>
            <a:ext cx="6172200" cy="1352550"/>
            <a:chOff x="761999" y="3638550"/>
            <a:chExt cx="6172200" cy="1352550"/>
          </a:xfrm>
        </p:grpSpPr>
        <p:sp>
          <p:nvSpPr>
            <p:cNvPr id="8" name="object 8" descr=""/>
            <p:cNvSpPr/>
            <p:nvPr/>
          </p:nvSpPr>
          <p:spPr>
            <a:xfrm>
              <a:off x="776287" y="3638550"/>
              <a:ext cx="6158230" cy="1352550"/>
            </a:xfrm>
            <a:custGeom>
              <a:avLst/>
              <a:gdLst/>
              <a:ahLst/>
              <a:cxnLst/>
              <a:rect l="l" t="t" r="r" b="b"/>
              <a:pathLst>
                <a:path w="6158230" h="1352550">
                  <a:moveTo>
                    <a:pt x="6086715" y="1352549"/>
                  </a:moveTo>
                  <a:lnTo>
                    <a:pt x="57847" y="1352549"/>
                  </a:lnTo>
                  <a:lnTo>
                    <a:pt x="53821" y="1352061"/>
                  </a:lnTo>
                  <a:lnTo>
                    <a:pt x="15259" y="1326693"/>
                  </a:lnTo>
                  <a:lnTo>
                    <a:pt x="396" y="1286308"/>
                  </a:lnTo>
                  <a:lnTo>
                    <a:pt x="0" y="1281352"/>
                  </a:lnTo>
                  <a:lnTo>
                    <a:pt x="0" y="1276349"/>
                  </a:lnTo>
                  <a:lnTo>
                    <a:pt x="0" y="71196"/>
                  </a:lnTo>
                  <a:lnTo>
                    <a:pt x="12692" y="29704"/>
                  </a:lnTo>
                  <a:lnTo>
                    <a:pt x="41975" y="3885"/>
                  </a:lnTo>
                  <a:lnTo>
                    <a:pt x="57847" y="0"/>
                  </a:lnTo>
                  <a:lnTo>
                    <a:pt x="6086715" y="0"/>
                  </a:lnTo>
                  <a:lnTo>
                    <a:pt x="6128206" y="15621"/>
                  </a:lnTo>
                  <a:lnTo>
                    <a:pt x="6154025" y="51661"/>
                  </a:lnTo>
                  <a:lnTo>
                    <a:pt x="6157911" y="71196"/>
                  </a:lnTo>
                  <a:lnTo>
                    <a:pt x="6157911" y="1281352"/>
                  </a:lnTo>
                  <a:lnTo>
                    <a:pt x="6142289" y="1322843"/>
                  </a:lnTo>
                  <a:lnTo>
                    <a:pt x="6106248" y="1348663"/>
                  </a:lnTo>
                  <a:lnTo>
                    <a:pt x="6091670" y="1352061"/>
                  </a:lnTo>
                  <a:lnTo>
                    <a:pt x="6086715" y="1352549"/>
                  </a:lnTo>
                  <a:close/>
                </a:path>
              </a:pathLst>
            </a:custGeom>
            <a:solidFill>
              <a:srgbClr val="161B3A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1999" y="3638927"/>
              <a:ext cx="69215" cy="1351915"/>
            </a:xfrm>
            <a:custGeom>
              <a:avLst/>
              <a:gdLst/>
              <a:ahLst/>
              <a:cxnLst/>
              <a:rect l="l" t="t" r="r" b="b"/>
              <a:pathLst>
                <a:path w="69215" h="1351914">
                  <a:moveTo>
                    <a:pt x="68698" y="1351794"/>
                  </a:moveTo>
                  <a:lnTo>
                    <a:pt x="27882" y="1334904"/>
                  </a:lnTo>
                  <a:lnTo>
                    <a:pt x="3262" y="1298058"/>
                  </a:lnTo>
                  <a:lnTo>
                    <a:pt x="0" y="1275972"/>
                  </a:lnTo>
                  <a:lnTo>
                    <a:pt x="0" y="75822"/>
                  </a:lnTo>
                  <a:lnTo>
                    <a:pt x="12830" y="33479"/>
                  </a:lnTo>
                  <a:lnTo>
                    <a:pt x="47039" y="5422"/>
                  </a:lnTo>
                  <a:lnTo>
                    <a:pt x="68698" y="0"/>
                  </a:lnTo>
                  <a:lnTo>
                    <a:pt x="63809" y="1555"/>
                  </a:lnTo>
                  <a:lnTo>
                    <a:pt x="52139" y="9289"/>
                  </a:lnTo>
                  <a:lnTo>
                    <a:pt x="32200" y="46661"/>
                  </a:lnTo>
                  <a:lnTo>
                    <a:pt x="28575" y="75822"/>
                  </a:lnTo>
                  <a:lnTo>
                    <a:pt x="28575" y="1275972"/>
                  </a:lnTo>
                  <a:lnTo>
                    <a:pt x="36593" y="1318313"/>
                  </a:lnTo>
                  <a:lnTo>
                    <a:pt x="63809" y="1350238"/>
                  </a:lnTo>
                  <a:lnTo>
                    <a:pt x="68698" y="1351794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pc="-210"/>
              <a:t>想象一下，我们每天使用的</a:t>
            </a:r>
            <a:r>
              <a:rPr dirty="0" spc="-210" b="1">
                <a:solidFill>
                  <a:srgbClr val="FFFFFF"/>
                </a:solidFill>
                <a:latin typeface="Microsoft JhengHei"/>
                <a:cs typeface="Microsoft JhengHei"/>
              </a:rPr>
              <a:t>手机</a:t>
            </a:r>
            <a:r>
              <a:rPr dirty="0" spc="-210"/>
              <a:t>、</a:t>
            </a:r>
            <a:r>
              <a:rPr dirty="0" spc="-210" b="1">
                <a:solidFill>
                  <a:srgbClr val="FFFFFF"/>
                </a:solidFill>
                <a:latin typeface="Microsoft JhengHei"/>
                <a:cs typeface="Microsoft JhengHei"/>
              </a:rPr>
              <a:t>电脑</a:t>
            </a:r>
            <a:r>
              <a:rPr dirty="0" spc="-210"/>
              <a:t>、</a:t>
            </a:r>
            <a:r>
              <a:rPr dirty="0" spc="-210" b="1">
                <a:solidFill>
                  <a:srgbClr val="FFFFFF"/>
                </a:solidFill>
                <a:latin typeface="Microsoft JhengHei"/>
                <a:cs typeface="Microsoft JhengHei"/>
              </a:rPr>
              <a:t>智能电视</a:t>
            </a:r>
            <a:r>
              <a:rPr dirty="0" spc="-200"/>
              <a:t>，它们的核心是</a:t>
            </a:r>
            <a:r>
              <a:rPr dirty="0" spc="-210"/>
              <a:t>什么？答案就是</a:t>
            </a:r>
            <a:r>
              <a:rPr dirty="0" spc="-210" b="1">
                <a:solidFill>
                  <a:srgbClr val="FFFFFF"/>
                </a:solidFill>
                <a:latin typeface="Malgun Gothic"/>
                <a:cs typeface="Malgun Gothic"/>
              </a:rPr>
              <a:t>芯</a:t>
            </a:r>
            <a:r>
              <a:rPr dirty="0" spc="-210" b="1">
                <a:solidFill>
                  <a:srgbClr val="FFFFFF"/>
                </a:solidFill>
                <a:latin typeface="Microsoft JhengHei"/>
                <a:cs typeface="Microsoft JhengHei"/>
              </a:rPr>
              <a:t>片</a:t>
            </a:r>
            <a:r>
              <a:rPr dirty="0" spc="-210"/>
              <a:t>，也被称为</a:t>
            </a:r>
            <a:r>
              <a:rPr dirty="0" spc="-210" b="1">
                <a:solidFill>
                  <a:srgbClr val="FFFFFF"/>
                </a:solidFill>
                <a:latin typeface="Malgun Gothic"/>
                <a:cs typeface="Malgun Gothic"/>
              </a:rPr>
              <a:t>集</a:t>
            </a:r>
            <a:r>
              <a:rPr dirty="0" spc="-210" b="1">
                <a:solidFill>
                  <a:srgbClr val="FFFFFF"/>
                </a:solidFill>
                <a:latin typeface="Microsoft JhengHei"/>
                <a:cs typeface="Microsoft JhengHei"/>
              </a:rPr>
              <a:t>成电</a:t>
            </a:r>
            <a:r>
              <a:rPr dirty="0" spc="-210" b="1">
                <a:solidFill>
                  <a:srgbClr val="FFFFFF"/>
                </a:solidFill>
                <a:latin typeface="Malgun Gothic"/>
                <a:cs typeface="Malgun Gothic"/>
              </a:rPr>
              <a:t>路</a:t>
            </a:r>
            <a:r>
              <a:rPr dirty="0" spc="-150" b="1">
                <a:solidFill>
                  <a:srgbClr val="FFFFFF"/>
                </a:solidFill>
                <a:latin typeface="Microsoft JhengHei"/>
                <a:cs typeface="Microsoft JhengHei"/>
              </a:rPr>
              <a:t>（</a:t>
            </a:r>
            <a:r>
              <a:rPr dirty="0" sz="1650" spc="-150" b="1">
                <a:solidFill>
                  <a:srgbClr val="FFFFFF"/>
                </a:solidFill>
                <a:latin typeface="Noto Sans SC"/>
                <a:cs typeface="Noto Sans SC"/>
              </a:rPr>
              <a:t>IC</a:t>
            </a:r>
            <a:r>
              <a:rPr dirty="0" spc="-150" b="1">
                <a:solidFill>
                  <a:srgbClr val="FFFFFF"/>
                </a:solidFill>
                <a:latin typeface="Microsoft JhengHei"/>
                <a:cs typeface="Microsoft JhengHei"/>
              </a:rPr>
              <a:t>）</a:t>
            </a:r>
            <a:r>
              <a:rPr dirty="0" spc="-50"/>
              <a:t>。</a:t>
            </a:r>
            <a:endParaRPr sz="165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</a:pPr>
            <a:endParaRPr sz="1500"/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500"/>
          </a:p>
          <a:p>
            <a:pPr marL="145415">
              <a:lnSpc>
                <a:spcPct val="100000"/>
              </a:lnSpc>
            </a:pPr>
            <a:r>
              <a:rPr dirty="0" sz="1850" spc="-195">
                <a:solidFill>
                  <a:srgbClr val="FFFFFF"/>
                </a:solidFill>
              </a:rPr>
              <a:t>思考、计算、下达指令</a:t>
            </a:r>
            <a:endParaRPr sz="1850"/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650"/>
          </a:p>
          <a:p>
            <a:pPr marL="12700" marR="5080">
              <a:lnSpc>
                <a:spcPct val="125000"/>
              </a:lnSpc>
            </a:pPr>
            <a:r>
              <a:rPr dirty="0" spc="-210"/>
              <a:t>它就像是设备的大脑，让设备能够运行各种应用、播放视频、连接</a:t>
            </a:r>
            <a:r>
              <a:rPr dirty="0" spc="-204"/>
              <a:t>网络。没有芯片，我们所有的智能设备都只是一堆没有生命的零</a:t>
            </a:r>
            <a:r>
              <a:rPr dirty="0" spc="-50"/>
              <a:t> </a:t>
            </a:r>
            <a:r>
              <a:rPr dirty="0" spc="-130"/>
              <a:t>件。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7123176" y="1798319"/>
            <a:ext cx="4498975" cy="3453765"/>
            <a:chOff x="7123176" y="1798319"/>
            <a:chExt cx="4498975" cy="3453765"/>
          </a:xfrm>
        </p:grpSpPr>
        <p:sp>
          <p:nvSpPr>
            <p:cNvPr id="12" name="object 12" descr=""/>
            <p:cNvSpPr/>
            <p:nvPr/>
          </p:nvSpPr>
          <p:spPr>
            <a:xfrm>
              <a:off x="7123176" y="1798319"/>
              <a:ext cx="4498975" cy="3453765"/>
            </a:xfrm>
            <a:custGeom>
              <a:avLst/>
              <a:gdLst/>
              <a:ahLst/>
              <a:cxnLst/>
              <a:rect l="l" t="t" r="r" b="b"/>
              <a:pathLst>
                <a:path w="4498975" h="3453765">
                  <a:moveTo>
                    <a:pt x="4498847" y="3453383"/>
                  </a:moveTo>
                  <a:lnTo>
                    <a:pt x="0" y="3453383"/>
                  </a:lnTo>
                  <a:lnTo>
                    <a:pt x="0" y="0"/>
                  </a:lnTo>
                  <a:lnTo>
                    <a:pt x="4498847" y="0"/>
                  </a:lnTo>
                  <a:lnTo>
                    <a:pt x="4498847" y="306704"/>
                  </a:lnTo>
                  <a:lnTo>
                    <a:pt x="515873" y="306704"/>
                  </a:lnTo>
                  <a:lnTo>
                    <a:pt x="504613" y="307248"/>
                  </a:lnTo>
                  <a:lnTo>
                    <a:pt x="461937" y="320216"/>
                  </a:lnTo>
                  <a:lnTo>
                    <a:pt x="427473" y="348528"/>
                  </a:lnTo>
                  <a:lnTo>
                    <a:pt x="406467" y="387874"/>
                  </a:lnTo>
                  <a:lnTo>
                    <a:pt x="401573" y="421004"/>
                  </a:lnTo>
                  <a:lnTo>
                    <a:pt x="401573" y="2840354"/>
                  </a:lnTo>
                  <a:lnTo>
                    <a:pt x="410273" y="2884094"/>
                  </a:lnTo>
                  <a:lnTo>
                    <a:pt x="435051" y="2921176"/>
                  </a:lnTo>
                  <a:lnTo>
                    <a:pt x="472132" y="2945953"/>
                  </a:lnTo>
                  <a:lnTo>
                    <a:pt x="515873" y="2954654"/>
                  </a:lnTo>
                  <a:lnTo>
                    <a:pt x="4498847" y="2954654"/>
                  </a:lnTo>
                  <a:lnTo>
                    <a:pt x="4498847" y="3453383"/>
                  </a:lnTo>
                  <a:close/>
                </a:path>
                <a:path w="4498975" h="3453765">
                  <a:moveTo>
                    <a:pt x="4498847" y="2954654"/>
                  </a:moveTo>
                  <a:lnTo>
                    <a:pt x="3982973" y="2954654"/>
                  </a:lnTo>
                  <a:lnTo>
                    <a:pt x="3994233" y="2954110"/>
                  </a:lnTo>
                  <a:lnTo>
                    <a:pt x="4005276" y="2952479"/>
                  </a:lnTo>
                  <a:lnTo>
                    <a:pt x="4046486" y="2935409"/>
                  </a:lnTo>
                  <a:lnTo>
                    <a:pt x="4078027" y="2903867"/>
                  </a:lnTo>
                  <a:lnTo>
                    <a:pt x="4095098" y="2862657"/>
                  </a:lnTo>
                  <a:lnTo>
                    <a:pt x="4097273" y="2840354"/>
                  </a:lnTo>
                  <a:lnTo>
                    <a:pt x="4097273" y="421004"/>
                  </a:lnTo>
                  <a:lnTo>
                    <a:pt x="4088572" y="377264"/>
                  </a:lnTo>
                  <a:lnTo>
                    <a:pt x="4063795" y="340182"/>
                  </a:lnTo>
                  <a:lnTo>
                    <a:pt x="4026713" y="315405"/>
                  </a:lnTo>
                  <a:lnTo>
                    <a:pt x="3982973" y="306704"/>
                  </a:lnTo>
                  <a:lnTo>
                    <a:pt x="4498847" y="306704"/>
                  </a:lnTo>
                  <a:lnTo>
                    <a:pt x="4498847" y="2954654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4750" y="2105025"/>
              <a:ext cx="3695699" cy="2647949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574" y="3076574"/>
            <a:ext cx="247649" cy="2476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299" y="604138"/>
            <a:ext cx="3683000" cy="6457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500"/>
              <a:t>幕后英雄：瑞芯微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761999" y="1314449"/>
            <a:ext cx="571500" cy="3810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761999" y="1733549"/>
            <a:ext cx="6172200" cy="1352550"/>
            <a:chOff x="761999" y="1733549"/>
            <a:chExt cx="6172200" cy="1352550"/>
          </a:xfrm>
        </p:grpSpPr>
        <p:sp>
          <p:nvSpPr>
            <p:cNvPr id="5" name="object 5" descr=""/>
            <p:cNvSpPr/>
            <p:nvPr/>
          </p:nvSpPr>
          <p:spPr>
            <a:xfrm>
              <a:off x="776287" y="1733549"/>
              <a:ext cx="6158230" cy="1352550"/>
            </a:xfrm>
            <a:custGeom>
              <a:avLst/>
              <a:gdLst/>
              <a:ahLst/>
              <a:cxnLst/>
              <a:rect l="l" t="t" r="r" b="b"/>
              <a:pathLst>
                <a:path w="6158230" h="1352550">
                  <a:moveTo>
                    <a:pt x="6086715" y="1352549"/>
                  </a:moveTo>
                  <a:lnTo>
                    <a:pt x="57847" y="1352549"/>
                  </a:lnTo>
                  <a:lnTo>
                    <a:pt x="53821" y="1352061"/>
                  </a:lnTo>
                  <a:lnTo>
                    <a:pt x="15259" y="1326693"/>
                  </a:lnTo>
                  <a:lnTo>
                    <a:pt x="396" y="1286308"/>
                  </a:lnTo>
                  <a:lnTo>
                    <a:pt x="0" y="1281353"/>
                  </a:lnTo>
                  <a:lnTo>
                    <a:pt x="0" y="1276349"/>
                  </a:lnTo>
                  <a:lnTo>
                    <a:pt x="0" y="71196"/>
                  </a:lnTo>
                  <a:lnTo>
                    <a:pt x="12692" y="29705"/>
                  </a:lnTo>
                  <a:lnTo>
                    <a:pt x="41975" y="3885"/>
                  </a:lnTo>
                  <a:lnTo>
                    <a:pt x="57847" y="0"/>
                  </a:lnTo>
                  <a:lnTo>
                    <a:pt x="6086715" y="0"/>
                  </a:lnTo>
                  <a:lnTo>
                    <a:pt x="6128206" y="15621"/>
                  </a:lnTo>
                  <a:lnTo>
                    <a:pt x="6154025" y="51661"/>
                  </a:lnTo>
                  <a:lnTo>
                    <a:pt x="6157911" y="71196"/>
                  </a:lnTo>
                  <a:lnTo>
                    <a:pt x="6157911" y="1281353"/>
                  </a:lnTo>
                  <a:lnTo>
                    <a:pt x="6142289" y="1322844"/>
                  </a:lnTo>
                  <a:lnTo>
                    <a:pt x="6106248" y="1348663"/>
                  </a:lnTo>
                  <a:lnTo>
                    <a:pt x="6091670" y="1352061"/>
                  </a:lnTo>
                  <a:lnTo>
                    <a:pt x="6086715" y="1352549"/>
                  </a:lnTo>
                  <a:close/>
                </a:path>
              </a:pathLst>
            </a:custGeom>
            <a:solidFill>
              <a:srgbClr val="161B3A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1999" y="1733927"/>
              <a:ext cx="69215" cy="1351915"/>
            </a:xfrm>
            <a:custGeom>
              <a:avLst/>
              <a:gdLst/>
              <a:ahLst/>
              <a:cxnLst/>
              <a:rect l="l" t="t" r="r" b="b"/>
              <a:pathLst>
                <a:path w="69215" h="1351914">
                  <a:moveTo>
                    <a:pt x="68698" y="1351794"/>
                  </a:moveTo>
                  <a:lnTo>
                    <a:pt x="27882" y="1334905"/>
                  </a:lnTo>
                  <a:lnTo>
                    <a:pt x="3262" y="1298058"/>
                  </a:lnTo>
                  <a:lnTo>
                    <a:pt x="0" y="1275972"/>
                  </a:lnTo>
                  <a:lnTo>
                    <a:pt x="0" y="75822"/>
                  </a:lnTo>
                  <a:lnTo>
                    <a:pt x="12830" y="33479"/>
                  </a:lnTo>
                  <a:lnTo>
                    <a:pt x="47039" y="5422"/>
                  </a:lnTo>
                  <a:lnTo>
                    <a:pt x="68698" y="0"/>
                  </a:lnTo>
                  <a:lnTo>
                    <a:pt x="63809" y="1555"/>
                  </a:lnTo>
                  <a:lnTo>
                    <a:pt x="52139" y="9289"/>
                  </a:lnTo>
                  <a:lnTo>
                    <a:pt x="32200" y="46661"/>
                  </a:lnTo>
                  <a:lnTo>
                    <a:pt x="28575" y="75822"/>
                  </a:lnTo>
                  <a:lnTo>
                    <a:pt x="28575" y="1275972"/>
                  </a:lnTo>
                  <a:lnTo>
                    <a:pt x="36593" y="1318314"/>
                  </a:lnTo>
                  <a:lnTo>
                    <a:pt x="63809" y="1350238"/>
                  </a:lnTo>
                  <a:lnTo>
                    <a:pt x="68698" y="1351794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63625" y="1868677"/>
            <a:ext cx="5508625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650" spc="-100">
                <a:solidFill>
                  <a:srgbClr val="A7B1D0"/>
                </a:solidFill>
                <a:latin typeface="Noto Sans SC"/>
                <a:cs typeface="Noto Sans SC"/>
              </a:rPr>
              <a:t>RK3399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的</a:t>
            </a:r>
            <a:r>
              <a:rPr dirty="0" sz="1650" spc="-135">
                <a:solidFill>
                  <a:srgbClr val="A7B1D0"/>
                </a:solidFill>
                <a:latin typeface="Noto Sans SC"/>
                <a:cs typeface="Noto Sans SC"/>
              </a:rPr>
              <a:t>“RK”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就代表着它的创造者</a:t>
            </a:r>
            <a:r>
              <a:rPr dirty="0" sz="1650">
                <a:solidFill>
                  <a:srgbClr val="A7B1D0"/>
                </a:solidFill>
                <a:latin typeface="Noto Sans SC"/>
                <a:cs typeface="Noto Sans SC"/>
              </a:rPr>
              <a:t>——</a:t>
            </a:r>
            <a:r>
              <a:rPr dirty="0" sz="1700" spc="-210" b="1">
                <a:solidFill>
                  <a:srgbClr val="FFFFFF"/>
                </a:solidFill>
                <a:latin typeface="Malgun Gothic"/>
                <a:cs typeface="Malgun Gothic"/>
              </a:rPr>
              <a:t>瑞芯</a:t>
            </a:r>
            <a:r>
              <a:rPr dirty="0" sz="1700" spc="-210" b="1">
                <a:solidFill>
                  <a:srgbClr val="FFFFFF"/>
                </a:solidFill>
                <a:latin typeface="Microsoft JhengHei"/>
                <a:cs typeface="Microsoft JhengHei"/>
              </a:rPr>
              <a:t>微电子</a:t>
            </a:r>
            <a:r>
              <a:rPr dirty="0" sz="1700" spc="-185">
                <a:solidFill>
                  <a:srgbClr val="A7B1D0"/>
                </a:solidFill>
                <a:latin typeface="宋体"/>
                <a:cs typeface="宋体"/>
              </a:rPr>
              <a:t>。这是一家</a:t>
            </a:r>
            <a:r>
              <a:rPr dirty="0" sz="1700" spc="-204">
                <a:solidFill>
                  <a:srgbClr val="A7B1D0"/>
                </a:solidFill>
                <a:latin typeface="宋体"/>
                <a:cs typeface="宋体"/>
              </a:rPr>
              <a:t>领先的中国半导体公司，专注于为智能设备提供核心芯片解决方</a:t>
            </a:r>
            <a:r>
              <a:rPr dirty="0" sz="1700" spc="-130">
                <a:solidFill>
                  <a:srgbClr val="A7B1D0"/>
                </a:solidFill>
                <a:latin typeface="宋体"/>
                <a:cs typeface="宋体"/>
              </a:rPr>
              <a:t>案。</a:t>
            </a:r>
            <a:endParaRPr sz="1700">
              <a:latin typeface="宋体"/>
              <a:cs typeface="宋体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61999" y="3371849"/>
            <a:ext cx="6172200" cy="1352550"/>
            <a:chOff x="761999" y="3371849"/>
            <a:chExt cx="6172200" cy="1352550"/>
          </a:xfrm>
        </p:grpSpPr>
        <p:sp>
          <p:nvSpPr>
            <p:cNvPr id="9" name="object 9" descr=""/>
            <p:cNvSpPr/>
            <p:nvPr/>
          </p:nvSpPr>
          <p:spPr>
            <a:xfrm>
              <a:off x="776287" y="3371849"/>
              <a:ext cx="6158230" cy="1352550"/>
            </a:xfrm>
            <a:custGeom>
              <a:avLst/>
              <a:gdLst/>
              <a:ahLst/>
              <a:cxnLst/>
              <a:rect l="l" t="t" r="r" b="b"/>
              <a:pathLst>
                <a:path w="6158230" h="1352550">
                  <a:moveTo>
                    <a:pt x="6086715" y="1352549"/>
                  </a:moveTo>
                  <a:lnTo>
                    <a:pt x="57847" y="1352549"/>
                  </a:lnTo>
                  <a:lnTo>
                    <a:pt x="53821" y="1352061"/>
                  </a:lnTo>
                  <a:lnTo>
                    <a:pt x="15259" y="1326693"/>
                  </a:lnTo>
                  <a:lnTo>
                    <a:pt x="396" y="1286308"/>
                  </a:lnTo>
                  <a:lnTo>
                    <a:pt x="0" y="1281353"/>
                  </a:lnTo>
                  <a:lnTo>
                    <a:pt x="0" y="1276349"/>
                  </a:lnTo>
                  <a:lnTo>
                    <a:pt x="0" y="71196"/>
                  </a:lnTo>
                  <a:lnTo>
                    <a:pt x="12692" y="29704"/>
                  </a:lnTo>
                  <a:lnTo>
                    <a:pt x="41975" y="3885"/>
                  </a:lnTo>
                  <a:lnTo>
                    <a:pt x="57847" y="0"/>
                  </a:lnTo>
                  <a:lnTo>
                    <a:pt x="6086715" y="0"/>
                  </a:lnTo>
                  <a:lnTo>
                    <a:pt x="6128206" y="15621"/>
                  </a:lnTo>
                  <a:lnTo>
                    <a:pt x="6154025" y="51661"/>
                  </a:lnTo>
                  <a:lnTo>
                    <a:pt x="6157911" y="71196"/>
                  </a:lnTo>
                  <a:lnTo>
                    <a:pt x="6157911" y="1281353"/>
                  </a:lnTo>
                  <a:lnTo>
                    <a:pt x="6142289" y="1322844"/>
                  </a:lnTo>
                  <a:lnTo>
                    <a:pt x="6106248" y="1348663"/>
                  </a:lnTo>
                  <a:lnTo>
                    <a:pt x="6091670" y="1352061"/>
                  </a:lnTo>
                  <a:lnTo>
                    <a:pt x="6086715" y="1352549"/>
                  </a:lnTo>
                  <a:close/>
                </a:path>
              </a:pathLst>
            </a:custGeom>
            <a:solidFill>
              <a:srgbClr val="161B3A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61999" y="3372227"/>
              <a:ext cx="69215" cy="1351915"/>
            </a:xfrm>
            <a:custGeom>
              <a:avLst/>
              <a:gdLst/>
              <a:ahLst/>
              <a:cxnLst/>
              <a:rect l="l" t="t" r="r" b="b"/>
              <a:pathLst>
                <a:path w="69215" h="1351914">
                  <a:moveTo>
                    <a:pt x="68698" y="1351794"/>
                  </a:moveTo>
                  <a:lnTo>
                    <a:pt x="27882" y="1334905"/>
                  </a:lnTo>
                  <a:lnTo>
                    <a:pt x="3262" y="1298058"/>
                  </a:lnTo>
                  <a:lnTo>
                    <a:pt x="0" y="1275972"/>
                  </a:lnTo>
                  <a:lnTo>
                    <a:pt x="0" y="75822"/>
                  </a:lnTo>
                  <a:lnTo>
                    <a:pt x="12830" y="33479"/>
                  </a:lnTo>
                  <a:lnTo>
                    <a:pt x="47039" y="5422"/>
                  </a:lnTo>
                  <a:lnTo>
                    <a:pt x="68698" y="0"/>
                  </a:lnTo>
                  <a:lnTo>
                    <a:pt x="63809" y="1555"/>
                  </a:lnTo>
                  <a:lnTo>
                    <a:pt x="52139" y="9289"/>
                  </a:lnTo>
                  <a:lnTo>
                    <a:pt x="32200" y="46661"/>
                  </a:lnTo>
                  <a:lnTo>
                    <a:pt x="28575" y="75822"/>
                  </a:lnTo>
                  <a:lnTo>
                    <a:pt x="28575" y="1275972"/>
                  </a:lnTo>
                  <a:lnTo>
                    <a:pt x="36593" y="1318314"/>
                  </a:lnTo>
                  <a:lnTo>
                    <a:pt x="63809" y="1350238"/>
                  </a:lnTo>
                  <a:lnTo>
                    <a:pt x="68698" y="1351794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063625" y="3506977"/>
            <a:ext cx="5549900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你可能没听过它的名字，但它设计的高性价比芯片，早已广泛应用于我们生活中的</a:t>
            </a:r>
            <a:r>
              <a:rPr dirty="0" sz="1700" spc="-210" b="1">
                <a:solidFill>
                  <a:srgbClr val="FFFFFF"/>
                </a:solidFill>
                <a:latin typeface="Microsoft JhengHei"/>
                <a:cs typeface="Microsoft JhengHei"/>
              </a:rPr>
              <a:t>电视</a:t>
            </a:r>
            <a:r>
              <a:rPr dirty="0" sz="1700" spc="-210" b="1">
                <a:solidFill>
                  <a:srgbClr val="FFFFFF"/>
                </a:solidFill>
                <a:latin typeface="Malgun Gothic"/>
                <a:cs typeface="Malgun Gothic"/>
              </a:rPr>
              <a:t>盒</a:t>
            </a:r>
            <a:r>
              <a:rPr dirty="0" sz="1700" spc="-210" b="1">
                <a:solidFill>
                  <a:srgbClr val="FFFFFF"/>
                </a:solidFill>
                <a:latin typeface="Microsoft JhengHei"/>
                <a:cs typeface="Microsoft JhengHei"/>
              </a:rPr>
              <a:t>子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、</a:t>
            </a:r>
            <a:r>
              <a:rPr dirty="0" sz="1700" spc="-210" b="1">
                <a:solidFill>
                  <a:srgbClr val="FFFFFF"/>
                </a:solidFill>
                <a:latin typeface="Microsoft JhengHei"/>
                <a:cs typeface="Microsoft JhengHei"/>
              </a:rPr>
              <a:t>平板电脑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和</a:t>
            </a:r>
            <a:r>
              <a:rPr dirty="0" sz="1700" spc="-210" b="1">
                <a:solidFill>
                  <a:srgbClr val="FFFFFF"/>
                </a:solidFill>
                <a:latin typeface="Malgun Gothic"/>
                <a:cs typeface="Malgun Gothic"/>
              </a:rPr>
              <a:t>各</a:t>
            </a:r>
            <a:r>
              <a:rPr dirty="0" sz="1700" spc="-210" b="1">
                <a:solidFill>
                  <a:srgbClr val="FFFFFF"/>
                </a:solidFill>
                <a:latin typeface="Microsoft JhengHei"/>
                <a:cs typeface="Microsoft JhengHei"/>
              </a:rPr>
              <a:t>种智能</a:t>
            </a:r>
            <a:r>
              <a:rPr dirty="0" sz="1700" spc="-210" b="1">
                <a:solidFill>
                  <a:srgbClr val="FFFFFF"/>
                </a:solidFill>
                <a:latin typeface="Malgun Gothic"/>
                <a:cs typeface="Malgun Gothic"/>
              </a:rPr>
              <a:t>硬</a:t>
            </a:r>
            <a:r>
              <a:rPr dirty="0" sz="1700" spc="-210" b="1">
                <a:solidFill>
                  <a:srgbClr val="FFFFFF"/>
                </a:solidFill>
                <a:latin typeface="Microsoft JhengHei"/>
                <a:cs typeface="Microsoft JhengHei"/>
              </a:rPr>
              <a:t>件</a:t>
            </a:r>
            <a:r>
              <a:rPr dirty="0" sz="1700" spc="-200">
                <a:solidFill>
                  <a:srgbClr val="A7B1D0"/>
                </a:solidFill>
                <a:latin typeface="宋体"/>
                <a:cs typeface="宋体"/>
              </a:rPr>
              <a:t>中，是推动智能设备普及的重要力量。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26350" y="2134235"/>
            <a:ext cx="787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95">
                <a:solidFill>
                  <a:srgbClr val="A7B1D0"/>
                </a:solidFill>
                <a:latin typeface="宋体"/>
                <a:cs typeface="宋体"/>
              </a:rPr>
              <a:t>电视盒子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626350" y="2591435"/>
            <a:ext cx="787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95">
                <a:solidFill>
                  <a:srgbClr val="A7B1D0"/>
                </a:solidFill>
                <a:latin typeface="宋体"/>
                <a:cs typeface="宋体"/>
              </a:rPr>
              <a:t>平板电脑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626350" y="3048635"/>
            <a:ext cx="787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195">
                <a:solidFill>
                  <a:srgbClr val="A7B1D0"/>
                </a:solidFill>
                <a:latin typeface="宋体"/>
                <a:cs typeface="宋体"/>
              </a:rPr>
              <a:t>智能硬件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626350" y="3505834"/>
            <a:ext cx="1168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A7B1D0"/>
                </a:solidFill>
                <a:latin typeface="宋体"/>
                <a:cs typeface="宋体"/>
              </a:rPr>
              <a:t>轻量级笔记本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626350" y="3963034"/>
            <a:ext cx="9779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A7B1D0"/>
                </a:solidFill>
                <a:latin typeface="宋体"/>
                <a:cs typeface="宋体"/>
              </a:rPr>
              <a:t>开源开发板</a:t>
            </a:r>
            <a:endParaRPr sz="1700">
              <a:latin typeface="宋体"/>
              <a:cs typeface="宋体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626350" y="4420234"/>
            <a:ext cx="1168400" cy="28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700" spc="-200">
                <a:solidFill>
                  <a:srgbClr val="A7B1D0"/>
                </a:solidFill>
                <a:latin typeface="宋体"/>
                <a:cs typeface="宋体"/>
              </a:rPr>
              <a:t>人脸识别门禁</a:t>
            </a:r>
            <a:endParaRPr sz="1700">
              <a:latin typeface="宋体"/>
              <a:cs typeface="宋体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321748" y="2166342"/>
            <a:ext cx="196850" cy="144145"/>
            <a:chOff x="7321748" y="2166342"/>
            <a:chExt cx="196850" cy="144145"/>
          </a:xfrm>
        </p:grpSpPr>
        <p:sp>
          <p:nvSpPr>
            <p:cNvPr id="19" name="object 19" descr=""/>
            <p:cNvSpPr/>
            <p:nvPr/>
          </p:nvSpPr>
          <p:spPr>
            <a:xfrm>
              <a:off x="7328296" y="2172890"/>
              <a:ext cx="183515" cy="111760"/>
            </a:xfrm>
            <a:custGeom>
              <a:avLst/>
              <a:gdLst/>
              <a:ahLst/>
              <a:cxnLst/>
              <a:rect l="l" t="t" r="r" b="b"/>
              <a:pathLst>
                <a:path w="183515" h="111760">
                  <a:moveTo>
                    <a:pt x="13154" y="0"/>
                  </a:moveTo>
                  <a:lnTo>
                    <a:pt x="170202" y="0"/>
                  </a:lnTo>
                  <a:lnTo>
                    <a:pt x="171946" y="0"/>
                  </a:lnTo>
                  <a:lnTo>
                    <a:pt x="173624" y="333"/>
                  </a:lnTo>
                  <a:lnTo>
                    <a:pt x="175235" y="1001"/>
                  </a:lnTo>
                  <a:lnTo>
                    <a:pt x="176847" y="1668"/>
                  </a:lnTo>
                  <a:lnTo>
                    <a:pt x="178270" y="2619"/>
                  </a:lnTo>
                  <a:lnTo>
                    <a:pt x="183356" y="13154"/>
                  </a:lnTo>
                  <a:lnTo>
                    <a:pt x="183356" y="98169"/>
                  </a:lnTo>
                  <a:lnTo>
                    <a:pt x="170202" y="111323"/>
                  </a:lnTo>
                  <a:lnTo>
                    <a:pt x="13154" y="111323"/>
                  </a:lnTo>
                  <a:lnTo>
                    <a:pt x="3852" y="107470"/>
                  </a:lnTo>
                  <a:lnTo>
                    <a:pt x="2619" y="106237"/>
                  </a:lnTo>
                  <a:lnTo>
                    <a:pt x="1668" y="104814"/>
                  </a:lnTo>
                  <a:lnTo>
                    <a:pt x="1001" y="103203"/>
                  </a:lnTo>
                  <a:lnTo>
                    <a:pt x="333" y="101591"/>
                  </a:lnTo>
                  <a:lnTo>
                    <a:pt x="0" y="99913"/>
                  </a:lnTo>
                  <a:lnTo>
                    <a:pt x="0" y="98169"/>
                  </a:lnTo>
                  <a:lnTo>
                    <a:pt x="0" y="13154"/>
                  </a:lnTo>
                  <a:lnTo>
                    <a:pt x="3852" y="3852"/>
                  </a:lnTo>
                  <a:lnTo>
                    <a:pt x="5086" y="2619"/>
                  </a:lnTo>
                  <a:lnTo>
                    <a:pt x="6508" y="1668"/>
                  </a:lnTo>
                  <a:lnTo>
                    <a:pt x="8120" y="1001"/>
                  </a:lnTo>
                  <a:lnTo>
                    <a:pt x="9731" y="333"/>
                  </a:lnTo>
                  <a:lnTo>
                    <a:pt x="11409" y="0"/>
                  </a:lnTo>
                  <a:lnTo>
                    <a:pt x="13154" y="0"/>
                  </a:lnTo>
                  <a:close/>
                </a:path>
              </a:pathLst>
            </a:custGeom>
            <a:ln w="13096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367587" y="2303859"/>
              <a:ext cx="104775" cy="0"/>
            </a:xfrm>
            <a:custGeom>
              <a:avLst/>
              <a:gdLst/>
              <a:ahLst/>
              <a:cxnLst/>
              <a:rect l="l" t="t" r="r" b="b"/>
              <a:pathLst>
                <a:path w="104775" h="0">
                  <a:moveTo>
                    <a:pt x="0" y="0"/>
                  </a:moveTo>
                  <a:lnTo>
                    <a:pt x="104775" y="0"/>
                  </a:lnTo>
                </a:path>
              </a:pathLst>
            </a:custGeom>
            <a:ln w="13096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1393" y="2590799"/>
            <a:ext cx="157162" cy="20955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4845" y="3067645"/>
            <a:ext cx="170259" cy="17025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1748" y="3524845"/>
            <a:ext cx="196453" cy="17025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4877" y="3982039"/>
            <a:ext cx="209673" cy="170332"/>
          </a:xfrm>
          <a:prstGeom prst="rect">
            <a:avLst/>
          </a:prstGeom>
        </p:spPr>
      </p:pic>
      <p:sp>
        <p:nvSpPr>
          <p:cNvPr id="25" name="object 25" descr=""/>
          <p:cNvSpPr/>
          <p:nvPr/>
        </p:nvSpPr>
        <p:spPr>
          <a:xfrm>
            <a:off x="7452717" y="4557117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4">
                <a:moveTo>
                  <a:pt x="0" y="45839"/>
                </a:moveTo>
                <a:lnTo>
                  <a:pt x="22919" y="45839"/>
                </a:lnTo>
                <a:lnTo>
                  <a:pt x="25958" y="45839"/>
                </a:lnTo>
                <a:lnTo>
                  <a:pt x="45839" y="22919"/>
                </a:lnTo>
                <a:lnTo>
                  <a:pt x="45839" y="0"/>
                </a:lnTo>
              </a:path>
            </a:pathLst>
          </a:custGeom>
          <a:ln w="13096">
            <a:solidFill>
              <a:srgbClr val="3FC1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7452717" y="4445793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4">
                <a:moveTo>
                  <a:pt x="45839" y="45839"/>
                </a:moveTo>
                <a:lnTo>
                  <a:pt x="45839" y="22919"/>
                </a:lnTo>
                <a:lnTo>
                  <a:pt x="45839" y="19880"/>
                </a:lnTo>
                <a:lnTo>
                  <a:pt x="45257" y="16956"/>
                </a:lnTo>
                <a:lnTo>
                  <a:pt x="44094" y="14148"/>
                </a:lnTo>
                <a:lnTo>
                  <a:pt x="42931" y="11340"/>
                </a:lnTo>
                <a:lnTo>
                  <a:pt x="25958" y="0"/>
                </a:lnTo>
                <a:lnTo>
                  <a:pt x="22919" y="0"/>
                </a:lnTo>
                <a:lnTo>
                  <a:pt x="0" y="0"/>
                </a:lnTo>
              </a:path>
            </a:pathLst>
          </a:custGeom>
          <a:ln w="13096">
            <a:solidFill>
              <a:srgbClr val="3FC1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7341393" y="4557117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4">
                <a:moveTo>
                  <a:pt x="45839" y="45839"/>
                </a:moveTo>
                <a:lnTo>
                  <a:pt x="22919" y="45839"/>
                </a:lnTo>
                <a:lnTo>
                  <a:pt x="19880" y="45839"/>
                </a:lnTo>
                <a:lnTo>
                  <a:pt x="16956" y="45257"/>
                </a:lnTo>
                <a:lnTo>
                  <a:pt x="14148" y="44094"/>
                </a:lnTo>
                <a:lnTo>
                  <a:pt x="11340" y="42931"/>
                </a:lnTo>
                <a:lnTo>
                  <a:pt x="0" y="25958"/>
                </a:lnTo>
                <a:lnTo>
                  <a:pt x="0" y="22919"/>
                </a:lnTo>
                <a:lnTo>
                  <a:pt x="0" y="0"/>
                </a:lnTo>
              </a:path>
            </a:pathLst>
          </a:custGeom>
          <a:ln w="13096">
            <a:solidFill>
              <a:srgbClr val="3FC1C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7341393" y="4445793"/>
            <a:ext cx="46355" cy="46355"/>
          </a:xfrm>
          <a:custGeom>
            <a:avLst/>
            <a:gdLst/>
            <a:ahLst/>
            <a:cxnLst/>
            <a:rect l="l" t="t" r="r" b="b"/>
            <a:pathLst>
              <a:path w="46354" h="46354">
                <a:moveTo>
                  <a:pt x="0" y="45839"/>
                </a:moveTo>
                <a:lnTo>
                  <a:pt x="0" y="22919"/>
                </a:lnTo>
                <a:lnTo>
                  <a:pt x="0" y="19880"/>
                </a:lnTo>
                <a:lnTo>
                  <a:pt x="581" y="16956"/>
                </a:lnTo>
                <a:lnTo>
                  <a:pt x="1744" y="14148"/>
                </a:lnTo>
                <a:lnTo>
                  <a:pt x="2907" y="11340"/>
                </a:lnTo>
                <a:lnTo>
                  <a:pt x="4563" y="8862"/>
                </a:lnTo>
                <a:lnTo>
                  <a:pt x="6712" y="6712"/>
                </a:lnTo>
                <a:lnTo>
                  <a:pt x="8862" y="4563"/>
                </a:lnTo>
                <a:lnTo>
                  <a:pt x="11340" y="2907"/>
                </a:lnTo>
                <a:lnTo>
                  <a:pt x="14148" y="1744"/>
                </a:lnTo>
                <a:lnTo>
                  <a:pt x="16956" y="581"/>
                </a:lnTo>
                <a:lnTo>
                  <a:pt x="19880" y="0"/>
                </a:lnTo>
                <a:lnTo>
                  <a:pt x="22919" y="0"/>
                </a:lnTo>
                <a:lnTo>
                  <a:pt x="45839" y="0"/>
                </a:lnTo>
              </a:path>
            </a:pathLst>
          </a:custGeom>
          <a:ln w="13096">
            <a:solidFill>
              <a:srgbClr val="3FC1C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1999" y="1295399"/>
            <a:ext cx="571500" cy="3810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299" y="480313"/>
            <a:ext cx="5969000" cy="6457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495"/>
              <a:t>大小核魔法：兼顾性能与功耗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61999" y="1714499"/>
            <a:ext cx="5143500" cy="2438400"/>
            <a:chOff x="761999" y="1714499"/>
            <a:chExt cx="5143500" cy="2438400"/>
          </a:xfrm>
        </p:grpSpPr>
        <p:sp>
          <p:nvSpPr>
            <p:cNvPr id="5" name="object 5" descr=""/>
            <p:cNvSpPr/>
            <p:nvPr/>
          </p:nvSpPr>
          <p:spPr>
            <a:xfrm>
              <a:off x="761999" y="1714499"/>
              <a:ext cx="5143500" cy="2438400"/>
            </a:xfrm>
            <a:custGeom>
              <a:avLst/>
              <a:gdLst/>
              <a:ahLst/>
              <a:cxnLst/>
              <a:rect l="l" t="t" r="r" b="b"/>
              <a:pathLst>
                <a:path w="5143500" h="2438400">
                  <a:moveTo>
                    <a:pt x="5029199" y="2438399"/>
                  </a:moveTo>
                  <a:lnTo>
                    <a:pt x="114299" y="2438399"/>
                  </a:lnTo>
                  <a:lnTo>
                    <a:pt x="103040" y="2437855"/>
                  </a:lnTo>
                  <a:lnTo>
                    <a:pt x="60364" y="2424887"/>
                  </a:lnTo>
                  <a:lnTo>
                    <a:pt x="25900" y="2396575"/>
                  </a:lnTo>
                  <a:lnTo>
                    <a:pt x="4893" y="2357229"/>
                  </a:lnTo>
                  <a:lnTo>
                    <a:pt x="0" y="23240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5029199" y="0"/>
                  </a:lnTo>
                  <a:lnTo>
                    <a:pt x="5072939" y="8700"/>
                  </a:lnTo>
                  <a:lnTo>
                    <a:pt x="5110021" y="33477"/>
                  </a:lnTo>
                  <a:lnTo>
                    <a:pt x="5134798" y="70559"/>
                  </a:lnTo>
                  <a:lnTo>
                    <a:pt x="5143499" y="114299"/>
                  </a:lnTo>
                  <a:lnTo>
                    <a:pt x="5143499" y="2324099"/>
                  </a:lnTo>
                  <a:lnTo>
                    <a:pt x="5134798" y="2367840"/>
                  </a:lnTo>
                  <a:lnTo>
                    <a:pt x="5110021" y="2404922"/>
                  </a:lnTo>
                  <a:lnTo>
                    <a:pt x="5072939" y="2429698"/>
                  </a:lnTo>
                  <a:lnTo>
                    <a:pt x="5029199" y="24383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1999" y="1714499"/>
              <a:ext cx="5143500" cy="2438400"/>
            </a:xfrm>
            <a:custGeom>
              <a:avLst/>
              <a:gdLst/>
              <a:ahLst/>
              <a:cxnLst/>
              <a:rect l="l" t="t" r="r" b="b"/>
              <a:pathLst>
                <a:path w="5143500" h="2438400">
                  <a:moveTo>
                    <a:pt x="5029199" y="2438399"/>
                  </a:moveTo>
                  <a:lnTo>
                    <a:pt x="114299" y="2438399"/>
                  </a:lnTo>
                  <a:lnTo>
                    <a:pt x="103040" y="2437855"/>
                  </a:lnTo>
                  <a:lnTo>
                    <a:pt x="60364" y="2424887"/>
                  </a:lnTo>
                  <a:lnTo>
                    <a:pt x="25900" y="2396575"/>
                  </a:lnTo>
                  <a:lnTo>
                    <a:pt x="4893" y="2357229"/>
                  </a:lnTo>
                  <a:lnTo>
                    <a:pt x="0" y="2324099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5029199" y="0"/>
                  </a:lnTo>
                  <a:lnTo>
                    <a:pt x="5072940" y="8700"/>
                  </a:lnTo>
                  <a:lnTo>
                    <a:pt x="5074687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2330979"/>
                  </a:lnTo>
                  <a:lnTo>
                    <a:pt x="20133" y="2370551"/>
                  </a:lnTo>
                  <a:lnTo>
                    <a:pt x="45077" y="2403051"/>
                  </a:lnTo>
                  <a:lnTo>
                    <a:pt x="80560" y="2423531"/>
                  </a:lnTo>
                  <a:lnTo>
                    <a:pt x="107420" y="2428874"/>
                  </a:lnTo>
                  <a:lnTo>
                    <a:pt x="5074686" y="2428874"/>
                  </a:lnTo>
                  <a:lnTo>
                    <a:pt x="5072940" y="2429699"/>
                  </a:lnTo>
                  <a:lnTo>
                    <a:pt x="5062329" y="2433505"/>
                  </a:lnTo>
                  <a:lnTo>
                    <a:pt x="5051502" y="2436224"/>
                  </a:lnTo>
                  <a:lnTo>
                    <a:pt x="5040459" y="2437855"/>
                  </a:lnTo>
                  <a:lnTo>
                    <a:pt x="5029199" y="2438399"/>
                  </a:lnTo>
                  <a:close/>
                </a:path>
                <a:path w="5143500" h="2438400">
                  <a:moveTo>
                    <a:pt x="5074686" y="2428874"/>
                  </a:moveTo>
                  <a:lnTo>
                    <a:pt x="5036079" y="2428874"/>
                  </a:lnTo>
                  <a:lnTo>
                    <a:pt x="5042893" y="2428203"/>
                  </a:lnTo>
                  <a:lnTo>
                    <a:pt x="5056387" y="2425519"/>
                  </a:lnTo>
                  <a:lnTo>
                    <a:pt x="5093128" y="2407394"/>
                  </a:lnTo>
                  <a:lnTo>
                    <a:pt x="5120138" y="2376589"/>
                  </a:lnTo>
                  <a:lnTo>
                    <a:pt x="5133303" y="2337793"/>
                  </a:lnTo>
                  <a:lnTo>
                    <a:pt x="5133974" y="2330979"/>
                  </a:lnTo>
                  <a:lnTo>
                    <a:pt x="5133974" y="107420"/>
                  </a:lnTo>
                  <a:lnTo>
                    <a:pt x="5123365" y="67848"/>
                  </a:lnTo>
                  <a:lnTo>
                    <a:pt x="5098421" y="35348"/>
                  </a:lnTo>
                  <a:lnTo>
                    <a:pt x="5062938" y="14867"/>
                  </a:lnTo>
                  <a:lnTo>
                    <a:pt x="5036079" y="9524"/>
                  </a:lnTo>
                  <a:lnTo>
                    <a:pt x="5074687" y="9524"/>
                  </a:lnTo>
                  <a:lnTo>
                    <a:pt x="5110022" y="33477"/>
                  </a:lnTo>
                  <a:lnTo>
                    <a:pt x="5134799" y="70559"/>
                  </a:lnTo>
                  <a:lnTo>
                    <a:pt x="5143499" y="114299"/>
                  </a:lnTo>
                  <a:lnTo>
                    <a:pt x="5143499" y="2324099"/>
                  </a:lnTo>
                  <a:lnTo>
                    <a:pt x="5142955" y="2335359"/>
                  </a:lnTo>
                  <a:lnTo>
                    <a:pt x="5129987" y="2378034"/>
                  </a:lnTo>
                  <a:lnTo>
                    <a:pt x="5101675" y="2412499"/>
                  </a:lnTo>
                  <a:lnTo>
                    <a:pt x="5083134" y="2424887"/>
                  </a:lnTo>
                  <a:lnTo>
                    <a:pt x="5074686" y="2428874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44575" y="2576957"/>
            <a:ext cx="4140200" cy="12655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800" b="1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2000" spc="-200" b="1">
                <a:solidFill>
                  <a:srgbClr val="FFFFFF"/>
                </a:solidFill>
                <a:latin typeface="Malgun Gothic"/>
                <a:cs typeface="Malgun Gothic"/>
              </a:rPr>
              <a:t>大核</a:t>
            </a:r>
            <a:r>
              <a:rPr dirty="0" sz="2000" spc="750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两位</a:t>
            </a:r>
            <a:r>
              <a:rPr dirty="0" sz="1500" spc="850">
                <a:solidFill>
                  <a:srgbClr val="A7B1D0"/>
                </a:solidFill>
                <a:latin typeface="Arial"/>
                <a:cs typeface="Arial"/>
              </a:rPr>
              <a:t>“</a:t>
            </a: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冲刺冠军</a:t>
            </a:r>
            <a:r>
              <a:rPr dirty="0" sz="1500" spc="800">
                <a:solidFill>
                  <a:srgbClr val="A7B1D0"/>
                </a:solidFill>
                <a:latin typeface="Arial"/>
                <a:cs typeface="Arial"/>
              </a:rPr>
              <a:t>”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负责处理游戏、高清视频等复杂任务，追求极致性能。</a:t>
            </a:r>
            <a:endParaRPr sz="1500">
              <a:latin typeface="宋体"/>
              <a:cs typeface="宋体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61999" y="4533899"/>
            <a:ext cx="5143500" cy="2324100"/>
            <a:chOff x="761999" y="4533899"/>
            <a:chExt cx="5143500" cy="2324100"/>
          </a:xfrm>
        </p:grpSpPr>
        <p:sp>
          <p:nvSpPr>
            <p:cNvPr id="9" name="object 9" descr=""/>
            <p:cNvSpPr/>
            <p:nvPr/>
          </p:nvSpPr>
          <p:spPr>
            <a:xfrm>
              <a:off x="761999" y="4533899"/>
              <a:ext cx="5143500" cy="2324100"/>
            </a:xfrm>
            <a:custGeom>
              <a:avLst/>
              <a:gdLst/>
              <a:ahLst/>
              <a:cxnLst/>
              <a:rect l="l" t="t" r="r" b="b"/>
              <a:pathLst>
                <a:path w="5143500" h="2324100">
                  <a:moveTo>
                    <a:pt x="5143499" y="2324099"/>
                  </a:moveTo>
                  <a:lnTo>
                    <a:pt x="0" y="23240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5029199" y="0"/>
                  </a:lnTo>
                  <a:lnTo>
                    <a:pt x="5072939" y="8700"/>
                  </a:lnTo>
                  <a:lnTo>
                    <a:pt x="5110021" y="33477"/>
                  </a:lnTo>
                  <a:lnTo>
                    <a:pt x="5134798" y="70558"/>
                  </a:lnTo>
                  <a:lnTo>
                    <a:pt x="5143499" y="114299"/>
                  </a:lnTo>
                  <a:lnTo>
                    <a:pt x="5143499" y="2324099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61999" y="4533899"/>
              <a:ext cx="5143500" cy="2324100"/>
            </a:xfrm>
            <a:custGeom>
              <a:avLst/>
              <a:gdLst/>
              <a:ahLst/>
              <a:cxnLst/>
              <a:rect l="l" t="t" r="r" b="b"/>
              <a:pathLst>
                <a:path w="5143500" h="2324100">
                  <a:moveTo>
                    <a:pt x="9524" y="2324099"/>
                  </a:moveTo>
                  <a:lnTo>
                    <a:pt x="0" y="2324099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5029199" y="0"/>
                  </a:lnTo>
                  <a:lnTo>
                    <a:pt x="5072940" y="8700"/>
                  </a:lnTo>
                  <a:lnTo>
                    <a:pt x="5074687" y="9524"/>
                  </a:lnTo>
                  <a:lnTo>
                    <a:pt x="107420" y="9524"/>
                  </a:lnTo>
                  <a:lnTo>
                    <a:pt x="100606" y="10195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2324099"/>
                  </a:lnTo>
                  <a:close/>
                </a:path>
                <a:path w="5143500" h="2324100">
                  <a:moveTo>
                    <a:pt x="5143499" y="2324099"/>
                  </a:moveTo>
                  <a:lnTo>
                    <a:pt x="5133974" y="2324099"/>
                  </a:lnTo>
                  <a:lnTo>
                    <a:pt x="5133974" y="107420"/>
                  </a:lnTo>
                  <a:lnTo>
                    <a:pt x="5133303" y="100606"/>
                  </a:lnTo>
                  <a:lnTo>
                    <a:pt x="5120138" y="61810"/>
                  </a:lnTo>
                  <a:lnTo>
                    <a:pt x="5093128" y="31004"/>
                  </a:lnTo>
                  <a:lnTo>
                    <a:pt x="5056387" y="12880"/>
                  </a:lnTo>
                  <a:lnTo>
                    <a:pt x="5036079" y="9524"/>
                  </a:lnTo>
                  <a:lnTo>
                    <a:pt x="5074687" y="9524"/>
                  </a:lnTo>
                  <a:lnTo>
                    <a:pt x="5110022" y="33477"/>
                  </a:lnTo>
                  <a:lnTo>
                    <a:pt x="5134799" y="70558"/>
                  </a:lnTo>
                  <a:lnTo>
                    <a:pt x="5143499" y="114299"/>
                  </a:lnTo>
                  <a:lnTo>
                    <a:pt x="5143499" y="2324099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499" y="1714499"/>
            <a:ext cx="5143499" cy="514350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044575" y="5396356"/>
            <a:ext cx="3968750" cy="12655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800" b="1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2000" spc="-200" b="1">
                <a:solidFill>
                  <a:srgbClr val="FFFFFF"/>
                </a:solidFill>
                <a:latin typeface="Malgun Gothic"/>
                <a:cs typeface="Malgun Gothic"/>
              </a:rPr>
              <a:t>小核</a:t>
            </a:r>
            <a:r>
              <a:rPr dirty="0" sz="2000" spc="750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四位</a:t>
            </a:r>
            <a:r>
              <a:rPr dirty="0" sz="1500" spc="850">
                <a:solidFill>
                  <a:srgbClr val="A7B1D0"/>
                </a:solidFill>
                <a:latin typeface="Arial"/>
                <a:cs typeface="Arial"/>
              </a:rPr>
              <a:t>“</a:t>
            </a: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长跑健将</a:t>
            </a:r>
            <a:r>
              <a:rPr dirty="0" sz="1500" spc="800">
                <a:solidFill>
                  <a:srgbClr val="A7B1D0"/>
                </a:solidFill>
                <a:latin typeface="Arial"/>
                <a:cs typeface="Arial"/>
              </a:rPr>
              <a:t>”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负责听音乐、浏览网页等日常任务，追求极致省电。</a:t>
            </a:r>
            <a:endParaRPr sz="1500">
              <a:latin typeface="宋体"/>
              <a:cs typeface="宋体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115440" y="2020950"/>
            <a:ext cx="264795" cy="358775"/>
            <a:chOff x="1115440" y="2020950"/>
            <a:chExt cx="264795" cy="358775"/>
          </a:xfrm>
        </p:grpSpPr>
        <p:sp>
          <p:nvSpPr>
            <p:cNvPr id="14" name="object 14" descr=""/>
            <p:cNvSpPr/>
            <p:nvPr/>
          </p:nvSpPr>
          <p:spPr>
            <a:xfrm>
              <a:off x="1115812" y="2021322"/>
              <a:ext cx="264160" cy="358140"/>
            </a:xfrm>
            <a:custGeom>
              <a:avLst/>
              <a:gdLst/>
              <a:ahLst/>
              <a:cxnLst/>
              <a:rect l="l" t="t" r="r" b="b"/>
              <a:pathLst>
                <a:path w="264159" h="358139">
                  <a:moveTo>
                    <a:pt x="86435" y="357545"/>
                  </a:moveTo>
                  <a:lnTo>
                    <a:pt x="72618" y="343513"/>
                  </a:lnTo>
                  <a:lnTo>
                    <a:pt x="72967" y="341524"/>
                  </a:lnTo>
                  <a:lnTo>
                    <a:pt x="93884" y="226577"/>
                  </a:lnTo>
                  <a:lnTo>
                    <a:pt x="7894" y="226576"/>
                  </a:lnTo>
                  <a:lnTo>
                    <a:pt x="4312" y="224317"/>
                  </a:lnTo>
                  <a:lnTo>
                    <a:pt x="0" y="215282"/>
                  </a:lnTo>
                  <a:lnTo>
                    <a:pt x="495" y="211077"/>
                  </a:lnTo>
                  <a:lnTo>
                    <a:pt x="166736" y="5567"/>
                  </a:lnTo>
                  <a:lnTo>
                    <a:pt x="168643" y="3145"/>
                  </a:lnTo>
                  <a:lnTo>
                    <a:pt x="171089" y="1548"/>
                  </a:lnTo>
                  <a:lnTo>
                    <a:pt x="177057" y="0"/>
                  </a:lnTo>
                  <a:lnTo>
                    <a:pt x="179971" y="207"/>
                  </a:lnTo>
                  <a:lnTo>
                    <a:pt x="185660" y="2585"/>
                  </a:lnTo>
                  <a:lnTo>
                    <a:pt x="187854" y="4513"/>
                  </a:lnTo>
                  <a:lnTo>
                    <a:pt x="190945" y="9847"/>
                  </a:lnTo>
                  <a:lnTo>
                    <a:pt x="191527" y="12710"/>
                  </a:lnTo>
                  <a:lnTo>
                    <a:pt x="191144" y="15769"/>
                  </a:lnTo>
                  <a:lnTo>
                    <a:pt x="191144" y="15992"/>
                  </a:lnTo>
                  <a:lnTo>
                    <a:pt x="191084" y="16208"/>
                  </a:lnTo>
                  <a:lnTo>
                    <a:pt x="170055" y="131327"/>
                  </a:lnTo>
                  <a:lnTo>
                    <a:pt x="256030" y="131327"/>
                  </a:lnTo>
                  <a:lnTo>
                    <a:pt x="259612" y="133586"/>
                  </a:lnTo>
                  <a:lnTo>
                    <a:pt x="263925" y="142621"/>
                  </a:lnTo>
                  <a:lnTo>
                    <a:pt x="263429" y="146826"/>
                  </a:lnTo>
                  <a:lnTo>
                    <a:pt x="97166" y="352336"/>
                  </a:lnTo>
                  <a:lnTo>
                    <a:pt x="94427" y="355798"/>
                  </a:lnTo>
                  <a:lnTo>
                    <a:pt x="90850" y="357534"/>
                  </a:lnTo>
                  <a:lnTo>
                    <a:pt x="86435" y="357545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15812" y="2021322"/>
              <a:ext cx="264160" cy="358140"/>
            </a:xfrm>
            <a:custGeom>
              <a:avLst/>
              <a:gdLst/>
              <a:ahLst/>
              <a:cxnLst/>
              <a:rect l="l" t="t" r="r" b="b"/>
              <a:pathLst>
                <a:path w="264159" h="358139">
                  <a:moveTo>
                    <a:pt x="86435" y="357545"/>
                  </a:moveTo>
                  <a:lnTo>
                    <a:pt x="75966" y="352675"/>
                  </a:lnTo>
                  <a:lnTo>
                    <a:pt x="74667" y="351129"/>
                  </a:lnTo>
                  <a:lnTo>
                    <a:pt x="73755" y="349382"/>
                  </a:lnTo>
                  <a:lnTo>
                    <a:pt x="73230" y="347432"/>
                  </a:lnTo>
                  <a:lnTo>
                    <a:pt x="72706" y="345482"/>
                  </a:lnTo>
                  <a:lnTo>
                    <a:pt x="72618" y="343513"/>
                  </a:lnTo>
                  <a:lnTo>
                    <a:pt x="72967" y="341524"/>
                  </a:lnTo>
                  <a:lnTo>
                    <a:pt x="93884" y="226577"/>
                  </a:lnTo>
                  <a:lnTo>
                    <a:pt x="12900" y="226577"/>
                  </a:lnTo>
                  <a:lnTo>
                    <a:pt x="7894" y="226576"/>
                  </a:lnTo>
                  <a:lnTo>
                    <a:pt x="4312" y="224317"/>
                  </a:lnTo>
                  <a:lnTo>
                    <a:pt x="2156" y="219800"/>
                  </a:lnTo>
                  <a:lnTo>
                    <a:pt x="0" y="215282"/>
                  </a:lnTo>
                  <a:lnTo>
                    <a:pt x="495" y="211077"/>
                  </a:lnTo>
                  <a:lnTo>
                    <a:pt x="3642" y="207184"/>
                  </a:lnTo>
                  <a:lnTo>
                    <a:pt x="166736" y="5567"/>
                  </a:lnTo>
                  <a:lnTo>
                    <a:pt x="168643" y="3145"/>
                  </a:lnTo>
                  <a:lnTo>
                    <a:pt x="171089" y="1548"/>
                  </a:lnTo>
                  <a:lnTo>
                    <a:pt x="174073" y="774"/>
                  </a:lnTo>
                  <a:lnTo>
                    <a:pt x="177057" y="0"/>
                  </a:lnTo>
                  <a:lnTo>
                    <a:pt x="191527" y="12710"/>
                  </a:lnTo>
                  <a:lnTo>
                    <a:pt x="191144" y="15769"/>
                  </a:lnTo>
                  <a:lnTo>
                    <a:pt x="191144" y="15992"/>
                  </a:lnTo>
                  <a:lnTo>
                    <a:pt x="191084" y="16208"/>
                  </a:lnTo>
                  <a:lnTo>
                    <a:pt x="191047" y="16431"/>
                  </a:lnTo>
                  <a:lnTo>
                    <a:pt x="170055" y="131327"/>
                  </a:lnTo>
                  <a:lnTo>
                    <a:pt x="251025" y="131327"/>
                  </a:lnTo>
                  <a:lnTo>
                    <a:pt x="256030" y="131327"/>
                  </a:lnTo>
                  <a:lnTo>
                    <a:pt x="259612" y="133586"/>
                  </a:lnTo>
                  <a:lnTo>
                    <a:pt x="261768" y="138104"/>
                  </a:lnTo>
                  <a:lnTo>
                    <a:pt x="263925" y="142621"/>
                  </a:lnTo>
                  <a:lnTo>
                    <a:pt x="263429" y="146826"/>
                  </a:lnTo>
                  <a:lnTo>
                    <a:pt x="260282" y="150719"/>
                  </a:lnTo>
                  <a:lnTo>
                    <a:pt x="97166" y="352336"/>
                  </a:lnTo>
                  <a:lnTo>
                    <a:pt x="94427" y="355798"/>
                  </a:lnTo>
                  <a:lnTo>
                    <a:pt x="90850" y="357534"/>
                  </a:lnTo>
                  <a:lnTo>
                    <a:pt x="86435" y="357545"/>
                  </a:lnTo>
                  <a:close/>
                </a:path>
              </a:pathLst>
            </a:custGeom>
            <a:ln w="31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809" y="4924052"/>
            <a:ext cx="357931" cy="1912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1999" y="1295399"/>
            <a:ext cx="571500" cy="3810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299" y="480313"/>
            <a:ext cx="6883400" cy="6457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495"/>
              <a:t>视觉盛宴：强大的图形与视频能力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61999" y="1714499"/>
            <a:ext cx="4676775" cy="2562225"/>
            <a:chOff x="761999" y="1714499"/>
            <a:chExt cx="4676775" cy="2562225"/>
          </a:xfrm>
        </p:grpSpPr>
        <p:sp>
          <p:nvSpPr>
            <p:cNvPr id="5" name="object 5" descr=""/>
            <p:cNvSpPr/>
            <p:nvPr/>
          </p:nvSpPr>
          <p:spPr>
            <a:xfrm>
              <a:off x="761999" y="1714499"/>
              <a:ext cx="4676775" cy="2562225"/>
            </a:xfrm>
            <a:custGeom>
              <a:avLst/>
              <a:gdLst/>
              <a:ahLst/>
              <a:cxnLst/>
              <a:rect l="l" t="t" r="r" b="b"/>
              <a:pathLst>
                <a:path w="4676775" h="2562225">
                  <a:moveTo>
                    <a:pt x="4562474" y="2562224"/>
                  </a:moveTo>
                  <a:lnTo>
                    <a:pt x="114299" y="2562224"/>
                  </a:lnTo>
                  <a:lnTo>
                    <a:pt x="103040" y="2561680"/>
                  </a:lnTo>
                  <a:lnTo>
                    <a:pt x="60364" y="2548712"/>
                  </a:lnTo>
                  <a:lnTo>
                    <a:pt x="25900" y="2520400"/>
                  </a:lnTo>
                  <a:lnTo>
                    <a:pt x="4893" y="2481054"/>
                  </a:lnTo>
                  <a:lnTo>
                    <a:pt x="0" y="2447924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562474" y="0"/>
                  </a:lnTo>
                  <a:lnTo>
                    <a:pt x="4606214" y="8700"/>
                  </a:lnTo>
                  <a:lnTo>
                    <a:pt x="4643296" y="33477"/>
                  </a:lnTo>
                  <a:lnTo>
                    <a:pt x="4668073" y="70559"/>
                  </a:lnTo>
                  <a:lnTo>
                    <a:pt x="4676774" y="114299"/>
                  </a:lnTo>
                  <a:lnTo>
                    <a:pt x="4676774" y="2447924"/>
                  </a:lnTo>
                  <a:lnTo>
                    <a:pt x="4668073" y="2491665"/>
                  </a:lnTo>
                  <a:lnTo>
                    <a:pt x="4643296" y="2528746"/>
                  </a:lnTo>
                  <a:lnTo>
                    <a:pt x="4606214" y="2553523"/>
                  </a:lnTo>
                  <a:lnTo>
                    <a:pt x="4562474" y="25622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1999" y="1714499"/>
              <a:ext cx="4676775" cy="2562225"/>
            </a:xfrm>
            <a:custGeom>
              <a:avLst/>
              <a:gdLst/>
              <a:ahLst/>
              <a:cxnLst/>
              <a:rect l="l" t="t" r="r" b="b"/>
              <a:pathLst>
                <a:path w="4676775" h="2562225">
                  <a:moveTo>
                    <a:pt x="4562474" y="2562224"/>
                  </a:moveTo>
                  <a:lnTo>
                    <a:pt x="114299" y="2562224"/>
                  </a:lnTo>
                  <a:lnTo>
                    <a:pt x="103040" y="2561680"/>
                  </a:lnTo>
                  <a:lnTo>
                    <a:pt x="60364" y="2548712"/>
                  </a:lnTo>
                  <a:lnTo>
                    <a:pt x="25900" y="2520400"/>
                  </a:lnTo>
                  <a:lnTo>
                    <a:pt x="4893" y="2481054"/>
                  </a:lnTo>
                  <a:lnTo>
                    <a:pt x="0" y="2447924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562474" y="0"/>
                  </a:lnTo>
                  <a:lnTo>
                    <a:pt x="4606214" y="8700"/>
                  </a:lnTo>
                  <a:lnTo>
                    <a:pt x="4607961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2454804"/>
                  </a:lnTo>
                  <a:lnTo>
                    <a:pt x="20133" y="2494376"/>
                  </a:lnTo>
                  <a:lnTo>
                    <a:pt x="45077" y="2526876"/>
                  </a:lnTo>
                  <a:lnTo>
                    <a:pt x="80559" y="2547356"/>
                  </a:lnTo>
                  <a:lnTo>
                    <a:pt x="107420" y="2552699"/>
                  </a:lnTo>
                  <a:lnTo>
                    <a:pt x="4607961" y="2552699"/>
                  </a:lnTo>
                  <a:lnTo>
                    <a:pt x="4606214" y="2553524"/>
                  </a:lnTo>
                  <a:lnTo>
                    <a:pt x="4595604" y="2557330"/>
                  </a:lnTo>
                  <a:lnTo>
                    <a:pt x="4584777" y="2560049"/>
                  </a:lnTo>
                  <a:lnTo>
                    <a:pt x="4573734" y="2561680"/>
                  </a:lnTo>
                  <a:lnTo>
                    <a:pt x="4562474" y="2562224"/>
                  </a:lnTo>
                  <a:close/>
                </a:path>
                <a:path w="4676775" h="2562225">
                  <a:moveTo>
                    <a:pt x="4607961" y="2552699"/>
                  </a:moveTo>
                  <a:lnTo>
                    <a:pt x="4569354" y="2552699"/>
                  </a:lnTo>
                  <a:lnTo>
                    <a:pt x="4576168" y="2552028"/>
                  </a:lnTo>
                  <a:lnTo>
                    <a:pt x="4589662" y="2549344"/>
                  </a:lnTo>
                  <a:lnTo>
                    <a:pt x="4626404" y="2531219"/>
                  </a:lnTo>
                  <a:lnTo>
                    <a:pt x="4653414" y="2500414"/>
                  </a:lnTo>
                  <a:lnTo>
                    <a:pt x="4666578" y="2461617"/>
                  </a:lnTo>
                  <a:lnTo>
                    <a:pt x="4667249" y="2454804"/>
                  </a:lnTo>
                  <a:lnTo>
                    <a:pt x="4667249" y="107420"/>
                  </a:lnTo>
                  <a:lnTo>
                    <a:pt x="4656641" y="67848"/>
                  </a:lnTo>
                  <a:lnTo>
                    <a:pt x="4631697" y="35348"/>
                  </a:lnTo>
                  <a:lnTo>
                    <a:pt x="4596213" y="14867"/>
                  </a:lnTo>
                  <a:lnTo>
                    <a:pt x="4569354" y="9524"/>
                  </a:lnTo>
                  <a:lnTo>
                    <a:pt x="4607961" y="9524"/>
                  </a:lnTo>
                  <a:lnTo>
                    <a:pt x="4643296" y="33477"/>
                  </a:lnTo>
                  <a:lnTo>
                    <a:pt x="4668073" y="70559"/>
                  </a:lnTo>
                  <a:lnTo>
                    <a:pt x="4676774" y="114299"/>
                  </a:lnTo>
                  <a:lnTo>
                    <a:pt x="4676774" y="2447924"/>
                  </a:lnTo>
                  <a:lnTo>
                    <a:pt x="4676230" y="2459184"/>
                  </a:lnTo>
                  <a:lnTo>
                    <a:pt x="4663262" y="2501859"/>
                  </a:lnTo>
                  <a:lnTo>
                    <a:pt x="4634950" y="2536323"/>
                  </a:lnTo>
                  <a:lnTo>
                    <a:pt x="4616409" y="2548712"/>
                  </a:lnTo>
                  <a:lnTo>
                    <a:pt x="4607961" y="2552699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044575" y="2729357"/>
            <a:ext cx="4091940" cy="1079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0" b="1">
                <a:solidFill>
                  <a:srgbClr val="FFFFFF"/>
                </a:solidFill>
                <a:latin typeface="Microsoft JhengHei"/>
                <a:cs typeface="Microsoft JhengHei"/>
              </a:rPr>
              <a:t>内置</a:t>
            </a:r>
            <a:r>
              <a:rPr dirty="0" sz="2000" spc="800" b="1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2000" spc="-200" b="1">
                <a:solidFill>
                  <a:srgbClr val="FFFFFF"/>
                </a:solidFill>
                <a:latin typeface="Microsoft JhengHei"/>
                <a:cs typeface="Microsoft JhengHei"/>
              </a:rPr>
              <a:t>图形艺术家</a:t>
            </a:r>
            <a:r>
              <a:rPr dirty="0" sz="2000" spc="750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025"/>
              </a:spcBef>
            </a:pPr>
            <a:r>
              <a:rPr dirty="0" sz="1700" spc="-254">
                <a:solidFill>
                  <a:srgbClr val="A7B1D0"/>
                </a:solidFill>
                <a:latin typeface="宋体"/>
                <a:cs typeface="宋体"/>
              </a:rPr>
              <a:t>内嵌高性能的 </a:t>
            </a:r>
            <a:r>
              <a:rPr dirty="0" sz="1750" spc="-150" b="1">
                <a:solidFill>
                  <a:srgbClr val="A7B1D0"/>
                </a:solidFill>
                <a:latin typeface="Noto Sans SC"/>
                <a:cs typeface="Noto Sans SC"/>
              </a:rPr>
              <a:t>Mali-</a:t>
            </a:r>
            <a:r>
              <a:rPr dirty="0" sz="1750" spc="-165" b="1">
                <a:solidFill>
                  <a:srgbClr val="A7B1D0"/>
                </a:solidFill>
                <a:latin typeface="Noto Sans SC"/>
                <a:cs typeface="Noto Sans SC"/>
              </a:rPr>
              <a:t>T860</a:t>
            </a:r>
            <a:r>
              <a:rPr dirty="0" sz="1750" spc="-45" b="1">
                <a:solidFill>
                  <a:srgbClr val="A7B1D0"/>
                </a:solidFill>
                <a:latin typeface="Noto Sans SC"/>
                <a:cs typeface="Noto Sans SC"/>
              </a:rPr>
              <a:t> </a:t>
            </a:r>
            <a:r>
              <a:rPr dirty="0" sz="1750" spc="-200" b="1">
                <a:solidFill>
                  <a:srgbClr val="A7B1D0"/>
                </a:solidFill>
                <a:latin typeface="Noto Sans SC"/>
                <a:cs typeface="Noto Sans SC"/>
              </a:rPr>
              <a:t>GPU</a:t>
            </a:r>
            <a:r>
              <a:rPr dirty="0" sz="1700" spc="-200">
                <a:solidFill>
                  <a:srgbClr val="A7B1D0"/>
                </a:solidFill>
                <a:latin typeface="宋体"/>
                <a:cs typeface="宋体"/>
              </a:rPr>
              <a:t>，能轻松处理复杂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的</a:t>
            </a:r>
            <a:r>
              <a:rPr dirty="0" sz="1650" spc="-95">
                <a:solidFill>
                  <a:srgbClr val="A7B1D0"/>
                </a:solidFill>
                <a:latin typeface="Tahoma"/>
                <a:cs typeface="Tahoma"/>
              </a:rPr>
              <a:t>3D</a:t>
            </a:r>
            <a:r>
              <a:rPr dirty="0" sz="1700" spc="-200">
                <a:solidFill>
                  <a:srgbClr val="A7B1D0"/>
                </a:solidFill>
                <a:latin typeface="宋体"/>
                <a:cs typeface="宋体"/>
              </a:rPr>
              <a:t>图形，带来流畅的视觉体验。</a:t>
            </a:r>
            <a:endParaRPr sz="1700">
              <a:latin typeface="宋体"/>
              <a:cs typeface="宋体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61999" y="4657724"/>
            <a:ext cx="4676775" cy="2200275"/>
            <a:chOff x="761999" y="4657724"/>
            <a:chExt cx="4676775" cy="2200275"/>
          </a:xfrm>
        </p:grpSpPr>
        <p:sp>
          <p:nvSpPr>
            <p:cNvPr id="9" name="object 9" descr=""/>
            <p:cNvSpPr/>
            <p:nvPr/>
          </p:nvSpPr>
          <p:spPr>
            <a:xfrm>
              <a:off x="761999" y="4657724"/>
              <a:ext cx="4676775" cy="2200275"/>
            </a:xfrm>
            <a:custGeom>
              <a:avLst/>
              <a:gdLst/>
              <a:ahLst/>
              <a:cxnLst/>
              <a:rect l="l" t="t" r="r" b="b"/>
              <a:pathLst>
                <a:path w="4676775" h="2200275">
                  <a:moveTo>
                    <a:pt x="4676774" y="2200274"/>
                  </a:moveTo>
                  <a:lnTo>
                    <a:pt x="0" y="220027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4562474" y="0"/>
                  </a:lnTo>
                  <a:lnTo>
                    <a:pt x="4606214" y="8700"/>
                  </a:lnTo>
                  <a:lnTo>
                    <a:pt x="4643296" y="33477"/>
                  </a:lnTo>
                  <a:lnTo>
                    <a:pt x="4668073" y="70558"/>
                  </a:lnTo>
                  <a:lnTo>
                    <a:pt x="4676774" y="114299"/>
                  </a:lnTo>
                  <a:lnTo>
                    <a:pt x="4676774" y="22002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61999" y="4657724"/>
              <a:ext cx="4676775" cy="2200275"/>
            </a:xfrm>
            <a:custGeom>
              <a:avLst/>
              <a:gdLst/>
              <a:ahLst/>
              <a:cxnLst/>
              <a:rect l="l" t="t" r="r" b="b"/>
              <a:pathLst>
                <a:path w="4676775" h="2200275">
                  <a:moveTo>
                    <a:pt x="9524" y="2200274"/>
                  </a:moveTo>
                  <a:lnTo>
                    <a:pt x="0" y="220027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300" y="0"/>
                  </a:lnTo>
                  <a:lnTo>
                    <a:pt x="4562474" y="0"/>
                  </a:lnTo>
                  <a:lnTo>
                    <a:pt x="4606214" y="8700"/>
                  </a:lnTo>
                  <a:lnTo>
                    <a:pt x="4607962" y="9524"/>
                  </a:lnTo>
                  <a:lnTo>
                    <a:pt x="107420" y="9524"/>
                  </a:lnTo>
                  <a:lnTo>
                    <a:pt x="100606" y="10195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2200274"/>
                  </a:lnTo>
                  <a:close/>
                </a:path>
                <a:path w="4676775" h="2200275">
                  <a:moveTo>
                    <a:pt x="4676774" y="2200274"/>
                  </a:moveTo>
                  <a:lnTo>
                    <a:pt x="4667249" y="2200274"/>
                  </a:lnTo>
                  <a:lnTo>
                    <a:pt x="4667249" y="107420"/>
                  </a:lnTo>
                  <a:lnTo>
                    <a:pt x="4666578" y="100606"/>
                  </a:lnTo>
                  <a:lnTo>
                    <a:pt x="4653414" y="61810"/>
                  </a:lnTo>
                  <a:lnTo>
                    <a:pt x="4626404" y="31004"/>
                  </a:lnTo>
                  <a:lnTo>
                    <a:pt x="4589662" y="12880"/>
                  </a:lnTo>
                  <a:lnTo>
                    <a:pt x="4569354" y="9524"/>
                  </a:lnTo>
                  <a:lnTo>
                    <a:pt x="4607962" y="9524"/>
                  </a:lnTo>
                  <a:lnTo>
                    <a:pt x="4643296" y="33477"/>
                  </a:lnTo>
                  <a:lnTo>
                    <a:pt x="4668073" y="70558"/>
                  </a:lnTo>
                  <a:lnTo>
                    <a:pt x="4676774" y="114299"/>
                  </a:lnTo>
                  <a:lnTo>
                    <a:pt x="4676774" y="2200274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9774" y="1714499"/>
            <a:ext cx="5610225" cy="514350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044575" y="5520181"/>
            <a:ext cx="4025900" cy="1384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200" b="1">
                <a:solidFill>
                  <a:srgbClr val="FFFFFF"/>
                </a:solidFill>
                <a:latin typeface="Microsoft JhengHei"/>
                <a:cs typeface="Microsoft JhengHei"/>
              </a:rPr>
              <a:t>带来</a:t>
            </a:r>
            <a:r>
              <a:rPr dirty="0" sz="2000" spc="800" b="1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2000" spc="-200" b="1">
                <a:solidFill>
                  <a:srgbClr val="FFFFFF"/>
                </a:solidFill>
                <a:latin typeface="Microsoft JhengHei"/>
                <a:cs typeface="Microsoft JhengHei"/>
              </a:rPr>
              <a:t>影院级享受</a:t>
            </a:r>
            <a:r>
              <a:rPr dirty="0" sz="2000" spc="750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1015"/>
              </a:spcBef>
            </a:pPr>
            <a:r>
              <a:rPr dirty="0" sz="1700" spc="-295">
                <a:solidFill>
                  <a:srgbClr val="A7B1D0"/>
                </a:solidFill>
                <a:latin typeface="宋体"/>
                <a:cs typeface="宋体"/>
              </a:rPr>
              <a:t>支持 </a:t>
            </a:r>
            <a:r>
              <a:rPr dirty="0" sz="1750" spc="-170" b="1">
                <a:solidFill>
                  <a:srgbClr val="A7B1D0"/>
                </a:solidFill>
                <a:latin typeface="Noto Sans SC"/>
                <a:cs typeface="Noto Sans SC"/>
              </a:rPr>
              <a:t>4K</a:t>
            </a:r>
            <a:r>
              <a:rPr dirty="0" sz="1700" spc="-180" b="1">
                <a:solidFill>
                  <a:srgbClr val="A7B1D0"/>
                </a:solidFill>
                <a:latin typeface="Microsoft JhengHei"/>
                <a:cs typeface="Microsoft JhengHei"/>
              </a:rPr>
              <a:t>超高清视频 </a:t>
            </a:r>
            <a:r>
              <a:rPr dirty="0" sz="1700" spc="-200">
                <a:solidFill>
                  <a:srgbClr val="A7B1D0"/>
                </a:solidFill>
                <a:latin typeface="宋体"/>
                <a:cs typeface="宋体"/>
              </a:rPr>
              <a:t>的解码播放，画面细节清</a:t>
            </a:r>
            <a:r>
              <a:rPr dirty="0" sz="1700" spc="-50">
                <a:solidFill>
                  <a:srgbClr val="A7B1D0"/>
                </a:solidFill>
                <a:latin typeface="宋体"/>
                <a:cs typeface="宋体"/>
              </a:rPr>
              <a:t> 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晰，色彩鲜艳，让你在家即可享受沉浸式观影体</a:t>
            </a:r>
            <a:r>
              <a:rPr dirty="0" sz="1700" spc="-130">
                <a:solidFill>
                  <a:srgbClr val="A7B1D0"/>
                </a:solidFill>
                <a:latin typeface="宋体"/>
                <a:cs typeface="宋体"/>
              </a:rPr>
              <a:t>验。</a:t>
            </a:r>
            <a:endParaRPr sz="1700">
              <a:latin typeface="宋体"/>
              <a:cs typeface="宋体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079700" y="2185553"/>
            <a:ext cx="335280" cy="334645"/>
            <a:chOff x="1079700" y="2185553"/>
            <a:chExt cx="335280" cy="334645"/>
          </a:xfrm>
        </p:grpSpPr>
        <p:sp>
          <p:nvSpPr>
            <p:cNvPr id="14" name="object 14" descr=""/>
            <p:cNvSpPr/>
            <p:nvPr/>
          </p:nvSpPr>
          <p:spPr>
            <a:xfrm>
              <a:off x="1080072" y="2185925"/>
              <a:ext cx="334645" cy="334010"/>
            </a:xfrm>
            <a:custGeom>
              <a:avLst/>
              <a:gdLst/>
              <a:ahLst/>
              <a:cxnLst/>
              <a:rect l="l" t="t" r="r" b="b"/>
              <a:pathLst>
                <a:path w="334644" h="334010">
                  <a:moveTo>
                    <a:pt x="154079" y="244221"/>
                  </a:moveTo>
                  <a:lnTo>
                    <a:pt x="149415" y="244221"/>
                  </a:lnTo>
                  <a:lnTo>
                    <a:pt x="148227" y="244035"/>
                  </a:lnTo>
                  <a:lnTo>
                    <a:pt x="142310" y="242119"/>
                  </a:lnTo>
                  <a:lnTo>
                    <a:pt x="139601" y="238894"/>
                  </a:lnTo>
                  <a:lnTo>
                    <a:pt x="138911" y="233974"/>
                  </a:lnTo>
                  <a:lnTo>
                    <a:pt x="135723" y="225452"/>
                  </a:lnTo>
                  <a:lnTo>
                    <a:pt x="129338" y="217396"/>
                  </a:lnTo>
                  <a:lnTo>
                    <a:pt x="120927" y="210960"/>
                  </a:lnTo>
                  <a:lnTo>
                    <a:pt x="111661" y="207297"/>
                  </a:lnTo>
                  <a:lnTo>
                    <a:pt x="107168" y="206368"/>
                  </a:lnTo>
                  <a:lnTo>
                    <a:pt x="104203" y="203725"/>
                  </a:lnTo>
                  <a:lnTo>
                    <a:pt x="101328" y="195013"/>
                  </a:lnTo>
                  <a:lnTo>
                    <a:pt x="102137" y="191124"/>
                  </a:lnTo>
                  <a:lnTo>
                    <a:pt x="262714" y="12288"/>
                  </a:lnTo>
                  <a:lnTo>
                    <a:pt x="266659" y="8353"/>
                  </a:lnTo>
                  <a:lnTo>
                    <a:pt x="271207" y="5321"/>
                  </a:lnTo>
                  <a:lnTo>
                    <a:pt x="281506" y="1064"/>
                  </a:lnTo>
                  <a:lnTo>
                    <a:pt x="286866" y="0"/>
                  </a:lnTo>
                  <a:lnTo>
                    <a:pt x="298011" y="0"/>
                  </a:lnTo>
                  <a:lnTo>
                    <a:pt x="333392" y="31039"/>
                  </a:lnTo>
                  <a:lnTo>
                    <a:pt x="334477" y="47518"/>
                  </a:lnTo>
                  <a:lnTo>
                    <a:pt x="333422" y="52873"/>
                  </a:lnTo>
                  <a:lnTo>
                    <a:pt x="329187" y="63163"/>
                  </a:lnTo>
                  <a:lnTo>
                    <a:pt x="326167" y="67709"/>
                  </a:lnTo>
                  <a:lnTo>
                    <a:pt x="322245" y="71655"/>
                  </a:lnTo>
                  <a:lnTo>
                    <a:pt x="156935" y="243007"/>
                  </a:lnTo>
                  <a:lnTo>
                    <a:pt x="154079" y="244221"/>
                  </a:lnTo>
                  <a:close/>
                </a:path>
                <a:path w="334644" h="334010">
                  <a:moveTo>
                    <a:pt x="66417" y="333518"/>
                  </a:moveTo>
                  <a:lnTo>
                    <a:pt x="15869" y="314717"/>
                  </a:lnTo>
                  <a:lnTo>
                    <a:pt x="0" y="293441"/>
                  </a:lnTo>
                  <a:lnTo>
                    <a:pt x="4398" y="284698"/>
                  </a:lnTo>
                  <a:lnTo>
                    <a:pt x="7945" y="282513"/>
                  </a:lnTo>
                  <a:lnTo>
                    <a:pt x="16817" y="282513"/>
                  </a:lnTo>
                  <a:lnTo>
                    <a:pt x="27722" y="278891"/>
                  </a:lnTo>
                  <a:lnTo>
                    <a:pt x="42995" y="229940"/>
                  </a:lnTo>
                  <a:lnTo>
                    <a:pt x="79811" y="214478"/>
                  </a:lnTo>
                  <a:lnTo>
                    <a:pt x="100068" y="218628"/>
                  </a:lnTo>
                  <a:lnTo>
                    <a:pt x="116628" y="229940"/>
                  </a:lnTo>
                  <a:lnTo>
                    <a:pt x="127802" y="246703"/>
                  </a:lnTo>
                  <a:lnTo>
                    <a:pt x="131901" y="267208"/>
                  </a:lnTo>
                  <a:lnTo>
                    <a:pt x="126747" y="292989"/>
                  </a:lnTo>
                  <a:lnTo>
                    <a:pt x="112699" y="314070"/>
                  </a:lnTo>
                  <a:lnTo>
                    <a:pt x="91881" y="328297"/>
                  </a:lnTo>
                  <a:lnTo>
                    <a:pt x="66417" y="333518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700" y="2185553"/>
              <a:ext cx="335222" cy="334262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1068809" y="5012158"/>
            <a:ext cx="358140" cy="262890"/>
            <a:chOff x="1068809" y="5012158"/>
            <a:chExt cx="358140" cy="262890"/>
          </a:xfrm>
        </p:grpSpPr>
        <p:sp>
          <p:nvSpPr>
            <p:cNvPr id="17" name="object 17" descr=""/>
            <p:cNvSpPr/>
            <p:nvPr/>
          </p:nvSpPr>
          <p:spPr>
            <a:xfrm>
              <a:off x="1069187" y="5012536"/>
              <a:ext cx="357505" cy="226695"/>
            </a:xfrm>
            <a:custGeom>
              <a:avLst/>
              <a:gdLst/>
              <a:ahLst/>
              <a:cxnLst/>
              <a:rect l="l" t="t" r="r" b="b"/>
              <a:pathLst>
                <a:path w="357505" h="226695">
                  <a:moveTo>
                    <a:pt x="326107" y="226206"/>
                  </a:moveTo>
                  <a:lnTo>
                    <a:pt x="321358" y="226212"/>
                  </a:lnTo>
                  <a:lnTo>
                    <a:pt x="31068" y="226206"/>
                  </a:lnTo>
                  <a:lnTo>
                    <a:pt x="26501" y="225294"/>
                  </a:lnTo>
                  <a:lnTo>
                    <a:pt x="0" y="195138"/>
                  </a:lnTo>
                  <a:lnTo>
                    <a:pt x="0" y="31068"/>
                  </a:lnTo>
                  <a:lnTo>
                    <a:pt x="26501" y="912"/>
                  </a:lnTo>
                  <a:lnTo>
                    <a:pt x="326107" y="0"/>
                  </a:lnTo>
                  <a:lnTo>
                    <a:pt x="330674" y="912"/>
                  </a:lnTo>
                  <a:lnTo>
                    <a:pt x="357175" y="31068"/>
                  </a:lnTo>
                  <a:lnTo>
                    <a:pt x="357175" y="195138"/>
                  </a:lnTo>
                  <a:lnTo>
                    <a:pt x="330674" y="225294"/>
                  </a:lnTo>
                  <a:lnTo>
                    <a:pt x="326107" y="226206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69181" y="5012530"/>
              <a:ext cx="357505" cy="226695"/>
            </a:xfrm>
            <a:custGeom>
              <a:avLst/>
              <a:gdLst/>
              <a:ahLst/>
              <a:cxnLst/>
              <a:rect l="l" t="t" r="r" b="b"/>
              <a:pathLst>
                <a:path w="357505" h="226695">
                  <a:moveTo>
                    <a:pt x="321364" y="226218"/>
                  </a:moveTo>
                  <a:lnTo>
                    <a:pt x="35822" y="226218"/>
                  </a:lnTo>
                  <a:lnTo>
                    <a:pt x="31074" y="226212"/>
                  </a:lnTo>
                  <a:lnTo>
                    <a:pt x="26507" y="225299"/>
                  </a:lnTo>
                  <a:lnTo>
                    <a:pt x="22121" y="223479"/>
                  </a:lnTo>
                  <a:lnTo>
                    <a:pt x="17734" y="221660"/>
                  </a:lnTo>
                  <a:lnTo>
                    <a:pt x="13863" y="219071"/>
                  </a:lnTo>
                  <a:lnTo>
                    <a:pt x="10505" y="215713"/>
                  </a:lnTo>
                  <a:lnTo>
                    <a:pt x="7147" y="212355"/>
                  </a:lnTo>
                  <a:lnTo>
                    <a:pt x="4558" y="208483"/>
                  </a:lnTo>
                  <a:lnTo>
                    <a:pt x="2738" y="204097"/>
                  </a:lnTo>
                  <a:lnTo>
                    <a:pt x="918" y="199711"/>
                  </a:lnTo>
                  <a:lnTo>
                    <a:pt x="5" y="195144"/>
                  </a:lnTo>
                  <a:lnTo>
                    <a:pt x="0" y="190395"/>
                  </a:lnTo>
                  <a:lnTo>
                    <a:pt x="0" y="35822"/>
                  </a:lnTo>
                  <a:lnTo>
                    <a:pt x="22121" y="2738"/>
                  </a:lnTo>
                  <a:lnTo>
                    <a:pt x="26507" y="918"/>
                  </a:lnTo>
                  <a:lnTo>
                    <a:pt x="31074" y="5"/>
                  </a:lnTo>
                  <a:lnTo>
                    <a:pt x="35822" y="0"/>
                  </a:lnTo>
                  <a:lnTo>
                    <a:pt x="321364" y="0"/>
                  </a:lnTo>
                  <a:lnTo>
                    <a:pt x="326113" y="5"/>
                  </a:lnTo>
                  <a:lnTo>
                    <a:pt x="330680" y="918"/>
                  </a:lnTo>
                  <a:lnTo>
                    <a:pt x="335066" y="2738"/>
                  </a:lnTo>
                  <a:lnTo>
                    <a:pt x="339452" y="4558"/>
                  </a:lnTo>
                  <a:lnTo>
                    <a:pt x="354448" y="22121"/>
                  </a:lnTo>
                  <a:lnTo>
                    <a:pt x="356268" y="26507"/>
                  </a:lnTo>
                  <a:lnTo>
                    <a:pt x="357181" y="31074"/>
                  </a:lnTo>
                  <a:lnTo>
                    <a:pt x="357187" y="35822"/>
                  </a:lnTo>
                  <a:lnTo>
                    <a:pt x="357187" y="190395"/>
                  </a:lnTo>
                  <a:lnTo>
                    <a:pt x="357181" y="195144"/>
                  </a:lnTo>
                  <a:lnTo>
                    <a:pt x="356268" y="199711"/>
                  </a:lnTo>
                  <a:lnTo>
                    <a:pt x="354448" y="204097"/>
                  </a:lnTo>
                  <a:lnTo>
                    <a:pt x="352628" y="208483"/>
                  </a:lnTo>
                  <a:lnTo>
                    <a:pt x="335066" y="223479"/>
                  </a:lnTo>
                  <a:lnTo>
                    <a:pt x="330680" y="225299"/>
                  </a:lnTo>
                  <a:lnTo>
                    <a:pt x="326113" y="226212"/>
                  </a:lnTo>
                  <a:lnTo>
                    <a:pt x="321364" y="226218"/>
                  </a:lnTo>
                  <a:close/>
                </a:path>
              </a:pathLst>
            </a:custGeom>
            <a:ln w="31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52525" y="5262562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 h="0">
                  <a:moveTo>
                    <a:pt x="0" y="0"/>
                  </a:moveTo>
                  <a:lnTo>
                    <a:pt x="190500" y="0"/>
                  </a:lnTo>
                </a:path>
              </a:pathLst>
            </a:custGeom>
            <a:ln w="23812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1999" y="1295399"/>
            <a:ext cx="571500" cy="3810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299" y="480313"/>
            <a:ext cx="5511800" cy="6457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495"/>
              <a:t>社交达人：丰富的扩展接口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61999" y="1714499"/>
            <a:ext cx="3305175" cy="2219325"/>
            <a:chOff x="761999" y="1714499"/>
            <a:chExt cx="3305175" cy="2219325"/>
          </a:xfrm>
        </p:grpSpPr>
        <p:sp>
          <p:nvSpPr>
            <p:cNvPr id="5" name="object 5" descr=""/>
            <p:cNvSpPr/>
            <p:nvPr/>
          </p:nvSpPr>
          <p:spPr>
            <a:xfrm>
              <a:off x="761999" y="1714499"/>
              <a:ext cx="3305175" cy="2219325"/>
            </a:xfrm>
            <a:custGeom>
              <a:avLst/>
              <a:gdLst/>
              <a:ahLst/>
              <a:cxnLst/>
              <a:rect l="l" t="t" r="r" b="b"/>
              <a:pathLst>
                <a:path w="3305175" h="2219325">
                  <a:moveTo>
                    <a:pt x="3190874" y="2219324"/>
                  </a:moveTo>
                  <a:lnTo>
                    <a:pt x="114299" y="2219324"/>
                  </a:lnTo>
                  <a:lnTo>
                    <a:pt x="103040" y="2218780"/>
                  </a:lnTo>
                  <a:lnTo>
                    <a:pt x="60364" y="2205812"/>
                  </a:lnTo>
                  <a:lnTo>
                    <a:pt x="25900" y="2177500"/>
                  </a:lnTo>
                  <a:lnTo>
                    <a:pt x="4893" y="2138154"/>
                  </a:lnTo>
                  <a:lnTo>
                    <a:pt x="0" y="2105024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3190874" y="0"/>
                  </a:lnTo>
                  <a:lnTo>
                    <a:pt x="3234614" y="8700"/>
                  </a:lnTo>
                  <a:lnTo>
                    <a:pt x="3271696" y="33477"/>
                  </a:lnTo>
                  <a:lnTo>
                    <a:pt x="3296473" y="70559"/>
                  </a:lnTo>
                  <a:lnTo>
                    <a:pt x="3305174" y="114299"/>
                  </a:lnTo>
                  <a:lnTo>
                    <a:pt x="3305174" y="2105024"/>
                  </a:lnTo>
                  <a:lnTo>
                    <a:pt x="3296473" y="2148765"/>
                  </a:lnTo>
                  <a:lnTo>
                    <a:pt x="3271696" y="2185846"/>
                  </a:lnTo>
                  <a:lnTo>
                    <a:pt x="3234614" y="2210623"/>
                  </a:lnTo>
                  <a:lnTo>
                    <a:pt x="3190874" y="22193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1999" y="1714499"/>
              <a:ext cx="3305175" cy="2219325"/>
            </a:xfrm>
            <a:custGeom>
              <a:avLst/>
              <a:gdLst/>
              <a:ahLst/>
              <a:cxnLst/>
              <a:rect l="l" t="t" r="r" b="b"/>
              <a:pathLst>
                <a:path w="3305175" h="2219325">
                  <a:moveTo>
                    <a:pt x="3190874" y="2219324"/>
                  </a:moveTo>
                  <a:lnTo>
                    <a:pt x="114299" y="2219324"/>
                  </a:lnTo>
                  <a:lnTo>
                    <a:pt x="103040" y="2218780"/>
                  </a:lnTo>
                  <a:lnTo>
                    <a:pt x="60364" y="2205812"/>
                  </a:lnTo>
                  <a:lnTo>
                    <a:pt x="25900" y="2177500"/>
                  </a:lnTo>
                  <a:lnTo>
                    <a:pt x="4893" y="2138154"/>
                  </a:lnTo>
                  <a:lnTo>
                    <a:pt x="0" y="2105024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3190874" y="0"/>
                  </a:lnTo>
                  <a:lnTo>
                    <a:pt x="3234615" y="8700"/>
                  </a:lnTo>
                  <a:lnTo>
                    <a:pt x="3236362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2111904"/>
                  </a:lnTo>
                  <a:lnTo>
                    <a:pt x="20133" y="2151476"/>
                  </a:lnTo>
                  <a:lnTo>
                    <a:pt x="45077" y="2183976"/>
                  </a:lnTo>
                  <a:lnTo>
                    <a:pt x="80560" y="2204456"/>
                  </a:lnTo>
                  <a:lnTo>
                    <a:pt x="107420" y="2209799"/>
                  </a:lnTo>
                  <a:lnTo>
                    <a:pt x="3236360" y="2209799"/>
                  </a:lnTo>
                  <a:lnTo>
                    <a:pt x="3234615" y="2210623"/>
                  </a:lnTo>
                  <a:lnTo>
                    <a:pt x="3224004" y="2214430"/>
                  </a:lnTo>
                  <a:lnTo>
                    <a:pt x="3213177" y="2217149"/>
                  </a:lnTo>
                  <a:lnTo>
                    <a:pt x="3202134" y="2218780"/>
                  </a:lnTo>
                  <a:lnTo>
                    <a:pt x="3190874" y="2219324"/>
                  </a:lnTo>
                  <a:close/>
                </a:path>
                <a:path w="3305175" h="2219325">
                  <a:moveTo>
                    <a:pt x="3236360" y="2209799"/>
                  </a:moveTo>
                  <a:lnTo>
                    <a:pt x="3197754" y="2209799"/>
                  </a:lnTo>
                  <a:lnTo>
                    <a:pt x="3204567" y="2209128"/>
                  </a:lnTo>
                  <a:lnTo>
                    <a:pt x="3218062" y="2206444"/>
                  </a:lnTo>
                  <a:lnTo>
                    <a:pt x="3254804" y="2188319"/>
                  </a:lnTo>
                  <a:lnTo>
                    <a:pt x="3281814" y="2157514"/>
                  </a:lnTo>
                  <a:lnTo>
                    <a:pt x="3294978" y="2118717"/>
                  </a:lnTo>
                  <a:lnTo>
                    <a:pt x="3295649" y="2111904"/>
                  </a:lnTo>
                  <a:lnTo>
                    <a:pt x="3295649" y="107420"/>
                  </a:lnTo>
                  <a:lnTo>
                    <a:pt x="3285041" y="67848"/>
                  </a:lnTo>
                  <a:lnTo>
                    <a:pt x="3260097" y="35348"/>
                  </a:lnTo>
                  <a:lnTo>
                    <a:pt x="3224614" y="14867"/>
                  </a:lnTo>
                  <a:lnTo>
                    <a:pt x="3197754" y="9524"/>
                  </a:lnTo>
                  <a:lnTo>
                    <a:pt x="3236362" y="9524"/>
                  </a:lnTo>
                  <a:lnTo>
                    <a:pt x="3271697" y="33477"/>
                  </a:lnTo>
                  <a:lnTo>
                    <a:pt x="3296474" y="70559"/>
                  </a:lnTo>
                  <a:lnTo>
                    <a:pt x="3305174" y="114299"/>
                  </a:lnTo>
                  <a:lnTo>
                    <a:pt x="3305174" y="2105024"/>
                  </a:lnTo>
                  <a:lnTo>
                    <a:pt x="3304630" y="2116284"/>
                  </a:lnTo>
                  <a:lnTo>
                    <a:pt x="3291662" y="2158959"/>
                  </a:lnTo>
                  <a:lnTo>
                    <a:pt x="3263350" y="2193423"/>
                  </a:lnTo>
                  <a:lnTo>
                    <a:pt x="3244809" y="2205812"/>
                  </a:lnTo>
                  <a:lnTo>
                    <a:pt x="3236360" y="2209799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14375" y="2486738"/>
            <a:ext cx="2597150" cy="1136650"/>
          </a:xfrm>
          <a:prstGeom prst="rect">
            <a:avLst/>
          </a:prstGeom>
        </p:spPr>
        <p:txBody>
          <a:bodyPr wrap="square" lIns="0" tIns="1835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dirty="0" sz="2000" spc="-135" b="1">
                <a:solidFill>
                  <a:srgbClr val="FFFFFF"/>
                </a:solidFill>
                <a:latin typeface="Noto Sans SC"/>
                <a:cs typeface="Noto Sans SC"/>
              </a:rPr>
              <a:t>Type-</a:t>
            </a:r>
            <a:r>
              <a:rPr dirty="0" sz="2000" spc="-50" b="1">
                <a:solidFill>
                  <a:srgbClr val="FFFFFF"/>
                </a:solidFill>
                <a:latin typeface="Noto Sans SC"/>
                <a:cs typeface="Noto Sans SC"/>
              </a:rPr>
              <a:t>C</a:t>
            </a:r>
            <a:endParaRPr sz="2000">
              <a:latin typeface="Noto Sans SC"/>
              <a:cs typeface="Noto Sans SC"/>
            </a:endParaRPr>
          </a:p>
          <a:p>
            <a:pPr algn="ctr" marL="12065" marR="5080">
              <a:lnSpc>
                <a:spcPct val="120800"/>
              </a:lnSpc>
              <a:spcBef>
                <a:spcPts val="650"/>
              </a:spcBef>
            </a:pPr>
            <a:r>
              <a:rPr dirty="0" sz="1500" spc="-155">
                <a:solidFill>
                  <a:srgbClr val="A7B1D0"/>
                </a:solidFill>
                <a:latin typeface="宋体"/>
                <a:cs typeface="宋体"/>
              </a:rPr>
              <a:t>支持高速数据传输与反向充电，一</a:t>
            </a:r>
            <a:r>
              <a:rPr dirty="0" sz="1500" spc="-140">
                <a:solidFill>
                  <a:srgbClr val="A7B1D0"/>
                </a:solidFill>
                <a:latin typeface="宋体"/>
                <a:cs typeface="宋体"/>
              </a:rPr>
              <a:t>线连接，简洁高效。</a:t>
            </a:r>
            <a:endParaRPr sz="1500">
              <a:latin typeface="宋体"/>
              <a:cs typeface="宋体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448174" y="1714499"/>
            <a:ext cx="3295650" cy="2219325"/>
            <a:chOff x="4448174" y="1714499"/>
            <a:chExt cx="3295650" cy="2219325"/>
          </a:xfrm>
        </p:grpSpPr>
        <p:sp>
          <p:nvSpPr>
            <p:cNvPr id="9" name="object 9" descr=""/>
            <p:cNvSpPr/>
            <p:nvPr/>
          </p:nvSpPr>
          <p:spPr>
            <a:xfrm>
              <a:off x="4448174" y="1714499"/>
              <a:ext cx="3295650" cy="2219325"/>
            </a:xfrm>
            <a:custGeom>
              <a:avLst/>
              <a:gdLst/>
              <a:ahLst/>
              <a:cxnLst/>
              <a:rect l="l" t="t" r="r" b="b"/>
              <a:pathLst>
                <a:path w="3295650" h="2219325">
                  <a:moveTo>
                    <a:pt x="3181349" y="2219324"/>
                  </a:moveTo>
                  <a:lnTo>
                    <a:pt x="114299" y="2219324"/>
                  </a:lnTo>
                  <a:lnTo>
                    <a:pt x="103040" y="2218780"/>
                  </a:lnTo>
                  <a:lnTo>
                    <a:pt x="60364" y="2205812"/>
                  </a:lnTo>
                  <a:lnTo>
                    <a:pt x="25900" y="2177500"/>
                  </a:lnTo>
                  <a:lnTo>
                    <a:pt x="4893" y="2138154"/>
                  </a:lnTo>
                  <a:lnTo>
                    <a:pt x="0" y="2105024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3181349" y="0"/>
                  </a:lnTo>
                  <a:lnTo>
                    <a:pt x="3225089" y="8700"/>
                  </a:lnTo>
                  <a:lnTo>
                    <a:pt x="3262171" y="33477"/>
                  </a:lnTo>
                  <a:lnTo>
                    <a:pt x="3286947" y="70559"/>
                  </a:lnTo>
                  <a:lnTo>
                    <a:pt x="3295649" y="114299"/>
                  </a:lnTo>
                  <a:lnTo>
                    <a:pt x="3295649" y="2105024"/>
                  </a:lnTo>
                  <a:lnTo>
                    <a:pt x="3286947" y="2148765"/>
                  </a:lnTo>
                  <a:lnTo>
                    <a:pt x="3262171" y="2185846"/>
                  </a:lnTo>
                  <a:lnTo>
                    <a:pt x="3225089" y="2210623"/>
                  </a:lnTo>
                  <a:lnTo>
                    <a:pt x="3181349" y="22193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48174" y="1714499"/>
              <a:ext cx="3295650" cy="2219325"/>
            </a:xfrm>
            <a:custGeom>
              <a:avLst/>
              <a:gdLst/>
              <a:ahLst/>
              <a:cxnLst/>
              <a:rect l="l" t="t" r="r" b="b"/>
              <a:pathLst>
                <a:path w="3295650" h="2219325">
                  <a:moveTo>
                    <a:pt x="3181349" y="2219324"/>
                  </a:moveTo>
                  <a:lnTo>
                    <a:pt x="114299" y="2219324"/>
                  </a:lnTo>
                  <a:lnTo>
                    <a:pt x="103040" y="2218780"/>
                  </a:lnTo>
                  <a:lnTo>
                    <a:pt x="60364" y="2205812"/>
                  </a:lnTo>
                  <a:lnTo>
                    <a:pt x="25900" y="2177500"/>
                  </a:lnTo>
                  <a:lnTo>
                    <a:pt x="4893" y="2138154"/>
                  </a:lnTo>
                  <a:lnTo>
                    <a:pt x="0" y="2105024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3181349" y="0"/>
                  </a:lnTo>
                  <a:lnTo>
                    <a:pt x="3225089" y="8700"/>
                  </a:lnTo>
                  <a:lnTo>
                    <a:pt x="3226837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2111904"/>
                  </a:lnTo>
                  <a:lnTo>
                    <a:pt x="20133" y="2151476"/>
                  </a:lnTo>
                  <a:lnTo>
                    <a:pt x="45077" y="2183976"/>
                  </a:lnTo>
                  <a:lnTo>
                    <a:pt x="80560" y="2204456"/>
                  </a:lnTo>
                  <a:lnTo>
                    <a:pt x="107420" y="2209799"/>
                  </a:lnTo>
                  <a:lnTo>
                    <a:pt x="3226835" y="2209799"/>
                  </a:lnTo>
                  <a:lnTo>
                    <a:pt x="3225089" y="2210623"/>
                  </a:lnTo>
                  <a:lnTo>
                    <a:pt x="3214479" y="2214430"/>
                  </a:lnTo>
                  <a:lnTo>
                    <a:pt x="3203652" y="2217149"/>
                  </a:lnTo>
                  <a:lnTo>
                    <a:pt x="3192609" y="2218780"/>
                  </a:lnTo>
                  <a:lnTo>
                    <a:pt x="3181349" y="2219324"/>
                  </a:lnTo>
                  <a:close/>
                </a:path>
                <a:path w="3295650" h="2219325">
                  <a:moveTo>
                    <a:pt x="3226835" y="2209799"/>
                  </a:moveTo>
                  <a:lnTo>
                    <a:pt x="3188229" y="2209799"/>
                  </a:lnTo>
                  <a:lnTo>
                    <a:pt x="3195042" y="2209128"/>
                  </a:lnTo>
                  <a:lnTo>
                    <a:pt x="3208537" y="2206444"/>
                  </a:lnTo>
                  <a:lnTo>
                    <a:pt x="3245279" y="2188319"/>
                  </a:lnTo>
                  <a:lnTo>
                    <a:pt x="3272289" y="2157514"/>
                  </a:lnTo>
                  <a:lnTo>
                    <a:pt x="3285453" y="2118717"/>
                  </a:lnTo>
                  <a:lnTo>
                    <a:pt x="3286124" y="2111904"/>
                  </a:lnTo>
                  <a:lnTo>
                    <a:pt x="3286124" y="107420"/>
                  </a:lnTo>
                  <a:lnTo>
                    <a:pt x="3275516" y="67848"/>
                  </a:lnTo>
                  <a:lnTo>
                    <a:pt x="3250572" y="35348"/>
                  </a:lnTo>
                  <a:lnTo>
                    <a:pt x="3215089" y="14867"/>
                  </a:lnTo>
                  <a:lnTo>
                    <a:pt x="3188229" y="9524"/>
                  </a:lnTo>
                  <a:lnTo>
                    <a:pt x="3226837" y="9524"/>
                  </a:lnTo>
                  <a:lnTo>
                    <a:pt x="3262171" y="33477"/>
                  </a:lnTo>
                  <a:lnTo>
                    <a:pt x="3286947" y="70559"/>
                  </a:lnTo>
                  <a:lnTo>
                    <a:pt x="3295649" y="114299"/>
                  </a:lnTo>
                  <a:lnTo>
                    <a:pt x="3295649" y="2105024"/>
                  </a:lnTo>
                  <a:lnTo>
                    <a:pt x="3295105" y="2116284"/>
                  </a:lnTo>
                  <a:lnTo>
                    <a:pt x="3282136" y="2158959"/>
                  </a:lnTo>
                  <a:lnTo>
                    <a:pt x="3253825" y="2193423"/>
                  </a:lnTo>
                  <a:lnTo>
                    <a:pt x="3235284" y="2205812"/>
                  </a:lnTo>
                  <a:lnTo>
                    <a:pt x="3226835" y="2209799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4797276" y="2486738"/>
            <a:ext cx="2597150" cy="1136650"/>
          </a:xfrm>
          <a:prstGeom prst="rect">
            <a:avLst/>
          </a:prstGeom>
        </p:spPr>
        <p:txBody>
          <a:bodyPr wrap="square" lIns="0" tIns="1835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dirty="0" sz="2000" spc="-20" b="1">
                <a:solidFill>
                  <a:srgbClr val="FFFFFF"/>
                </a:solidFill>
                <a:latin typeface="Noto Sans SC"/>
                <a:cs typeface="Noto Sans SC"/>
              </a:rPr>
              <a:t>HDMI</a:t>
            </a:r>
            <a:endParaRPr sz="2000">
              <a:latin typeface="Noto Sans SC"/>
              <a:cs typeface="Noto Sans SC"/>
            </a:endParaRPr>
          </a:p>
          <a:p>
            <a:pPr algn="ctr" marL="12700" marR="5080">
              <a:lnSpc>
                <a:spcPct val="120800"/>
              </a:lnSpc>
              <a:spcBef>
                <a:spcPts val="650"/>
              </a:spcBef>
            </a:pPr>
            <a:r>
              <a:rPr dirty="0" sz="1500" spc="-155">
                <a:solidFill>
                  <a:srgbClr val="A7B1D0"/>
                </a:solidFill>
                <a:latin typeface="宋体"/>
                <a:cs typeface="宋体"/>
              </a:rPr>
              <a:t>轻松外接高清显示器，打造沉浸式</a:t>
            </a:r>
            <a:r>
              <a:rPr dirty="0" sz="1500" spc="-130">
                <a:solidFill>
                  <a:srgbClr val="A7B1D0"/>
                </a:solidFill>
                <a:latin typeface="宋体"/>
                <a:cs typeface="宋体"/>
              </a:rPr>
              <a:t>大屏体验。</a:t>
            </a:r>
            <a:endParaRPr sz="1500">
              <a:latin typeface="宋体"/>
              <a:cs typeface="宋体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124824" y="1714499"/>
            <a:ext cx="3305175" cy="2219325"/>
            <a:chOff x="8124824" y="1714499"/>
            <a:chExt cx="3305175" cy="2219325"/>
          </a:xfrm>
        </p:grpSpPr>
        <p:sp>
          <p:nvSpPr>
            <p:cNvPr id="13" name="object 13" descr=""/>
            <p:cNvSpPr/>
            <p:nvPr/>
          </p:nvSpPr>
          <p:spPr>
            <a:xfrm>
              <a:off x="8124824" y="1714499"/>
              <a:ext cx="3305175" cy="2219325"/>
            </a:xfrm>
            <a:custGeom>
              <a:avLst/>
              <a:gdLst/>
              <a:ahLst/>
              <a:cxnLst/>
              <a:rect l="l" t="t" r="r" b="b"/>
              <a:pathLst>
                <a:path w="3305175" h="2219325">
                  <a:moveTo>
                    <a:pt x="3190874" y="2219324"/>
                  </a:moveTo>
                  <a:lnTo>
                    <a:pt x="114299" y="2219324"/>
                  </a:lnTo>
                  <a:lnTo>
                    <a:pt x="103040" y="2218780"/>
                  </a:lnTo>
                  <a:lnTo>
                    <a:pt x="60363" y="2205812"/>
                  </a:lnTo>
                  <a:lnTo>
                    <a:pt x="25899" y="2177500"/>
                  </a:lnTo>
                  <a:lnTo>
                    <a:pt x="4893" y="2138154"/>
                  </a:lnTo>
                  <a:lnTo>
                    <a:pt x="0" y="2105024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6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3190874" y="0"/>
                  </a:lnTo>
                  <a:lnTo>
                    <a:pt x="3234613" y="8700"/>
                  </a:lnTo>
                  <a:lnTo>
                    <a:pt x="3271696" y="33477"/>
                  </a:lnTo>
                  <a:lnTo>
                    <a:pt x="3296472" y="70559"/>
                  </a:lnTo>
                  <a:lnTo>
                    <a:pt x="3305174" y="114299"/>
                  </a:lnTo>
                  <a:lnTo>
                    <a:pt x="3305174" y="2105024"/>
                  </a:lnTo>
                  <a:lnTo>
                    <a:pt x="3296472" y="2148765"/>
                  </a:lnTo>
                  <a:lnTo>
                    <a:pt x="3271696" y="2185846"/>
                  </a:lnTo>
                  <a:lnTo>
                    <a:pt x="3234613" y="2210623"/>
                  </a:lnTo>
                  <a:lnTo>
                    <a:pt x="3190874" y="221932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124824" y="1714499"/>
              <a:ext cx="3305175" cy="2219325"/>
            </a:xfrm>
            <a:custGeom>
              <a:avLst/>
              <a:gdLst/>
              <a:ahLst/>
              <a:cxnLst/>
              <a:rect l="l" t="t" r="r" b="b"/>
              <a:pathLst>
                <a:path w="3305175" h="2219325">
                  <a:moveTo>
                    <a:pt x="3190874" y="2219324"/>
                  </a:moveTo>
                  <a:lnTo>
                    <a:pt x="114299" y="2219324"/>
                  </a:lnTo>
                  <a:lnTo>
                    <a:pt x="103040" y="2218780"/>
                  </a:lnTo>
                  <a:lnTo>
                    <a:pt x="60363" y="2205812"/>
                  </a:lnTo>
                  <a:lnTo>
                    <a:pt x="25899" y="2177500"/>
                  </a:lnTo>
                  <a:lnTo>
                    <a:pt x="4893" y="2138154"/>
                  </a:lnTo>
                  <a:lnTo>
                    <a:pt x="0" y="2105024"/>
                  </a:lnTo>
                  <a:lnTo>
                    <a:pt x="0" y="114299"/>
                  </a:lnTo>
                  <a:lnTo>
                    <a:pt x="8699" y="70559"/>
                  </a:lnTo>
                  <a:lnTo>
                    <a:pt x="33476" y="33477"/>
                  </a:lnTo>
                  <a:lnTo>
                    <a:pt x="70558" y="8700"/>
                  </a:lnTo>
                  <a:lnTo>
                    <a:pt x="114299" y="0"/>
                  </a:lnTo>
                  <a:lnTo>
                    <a:pt x="3190874" y="0"/>
                  </a:lnTo>
                  <a:lnTo>
                    <a:pt x="3234614" y="8700"/>
                  </a:lnTo>
                  <a:lnTo>
                    <a:pt x="3236361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2111904"/>
                  </a:lnTo>
                  <a:lnTo>
                    <a:pt x="20133" y="2151476"/>
                  </a:lnTo>
                  <a:lnTo>
                    <a:pt x="45077" y="2183976"/>
                  </a:lnTo>
                  <a:lnTo>
                    <a:pt x="80560" y="2204456"/>
                  </a:lnTo>
                  <a:lnTo>
                    <a:pt x="107420" y="2209799"/>
                  </a:lnTo>
                  <a:lnTo>
                    <a:pt x="3236359" y="2209799"/>
                  </a:lnTo>
                  <a:lnTo>
                    <a:pt x="3234614" y="2210623"/>
                  </a:lnTo>
                  <a:lnTo>
                    <a:pt x="3224003" y="2214430"/>
                  </a:lnTo>
                  <a:lnTo>
                    <a:pt x="3213176" y="2217149"/>
                  </a:lnTo>
                  <a:lnTo>
                    <a:pt x="3202133" y="2218780"/>
                  </a:lnTo>
                  <a:lnTo>
                    <a:pt x="3190874" y="2219324"/>
                  </a:lnTo>
                  <a:close/>
                </a:path>
                <a:path w="3305175" h="2219325">
                  <a:moveTo>
                    <a:pt x="3236359" y="2209799"/>
                  </a:moveTo>
                  <a:lnTo>
                    <a:pt x="3197753" y="2209799"/>
                  </a:lnTo>
                  <a:lnTo>
                    <a:pt x="3204567" y="2209128"/>
                  </a:lnTo>
                  <a:lnTo>
                    <a:pt x="3218062" y="2206444"/>
                  </a:lnTo>
                  <a:lnTo>
                    <a:pt x="3254804" y="2188319"/>
                  </a:lnTo>
                  <a:lnTo>
                    <a:pt x="3281813" y="2157514"/>
                  </a:lnTo>
                  <a:lnTo>
                    <a:pt x="3294978" y="2118717"/>
                  </a:lnTo>
                  <a:lnTo>
                    <a:pt x="3295649" y="2111904"/>
                  </a:lnTo>
                  <a:lnTo>
                    <a:pt x="3295649" y="107420"/>
                  </a:lnTo>
                  <a:lnTo>
                    <a:pt x="3285041" y="67848"/>
                  </a:lnTo>
                  <a:lnTo>
                    <a:pt x="3260096" y="35348"/>
                  </a:lnTo>
                  <a:lnTo>
                    <a:pt x="3224614" y="14867"/>
                  </a:lnTo>
                  <a:lnTo>
                    <a:pt x="3197753" y="9524"/>
                  </a:lnTo>
                  <a:lnTo>
                    <a:pt x="3236361" y="9524"/>
                  </a:lnTo>
                  <a:lnTo>
                    <a:pt x="3271696" y="33477"/>
                  </a:lnTo>
                  <a:lnTo>
                    <a:pt x="3296472" y="70559"/>
                  </a:lnTo>
                  <a:lnTo>
                    <a:pt x="3305174" y="114299"/>
                  </a:lnTo>
                  <a:lnTo>
                    <a:pt x="3305174" y="2105024"/>
                  </a:lnTo>
                  <a:lnTo>
                    <a:pt x="3304630" y="2116284"/>
                  </a:lnTo>
                  <a:lnTo>
                    <a:pt x="3291661" y="2158959"/>
                  </a:lnTo>
                  <a:lnTo>
                    <a:pt x="3263349" y="2193423"/>
                  </a:lnTo>
                  <a:lnTo>
                    <a:pt x="3244808" y="2205812"/>
                  </a:lnTo>
                  <a:lnTo>
                    <a:pt x="3236359" y="2209799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8418413" y="2486738"/>
            <a:ext cx="2720975" cy="1136650"/>
          </a:xfrm>
          <a:prstGeom prst="rect">
            <a:avLst/>
          </a:prstGeom>
        </p:spPr>
        <p:txBody>
          <a:bodyPr wrap="square" lIns="0" tIns="1835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45"/>
              </a:spcBef>
            </a:pPr>
            <a:r>
              <a:rPr dirty="0" sz="2000" spc="-165" b="1">
                <a:solidFill>
                  <a:srgbClr val="FFFFFF"/>
                </a:solidFill>
                <a:latin typeface="Noto Sans SC"/>
                <a:cs typeface="Noto Sans SC"/>
              </a:rPr>
              <a:t>USB</a:t>
            </a:r>
            <a:r>
              <a:rPr dirty="0" sz="2000" spc="-30" b="1">
                <a:solidFill>
                  <a:srgbClr val="FFFFFF"/>
                </a:solidFill>
                <a:latin typeface="Noto Sans SC"/>
                <a:cs typeface="Noto Sans SC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Noto Sans SC"/>
                <a:cs typeface="Noto Sans SC"/>
              </a:rPr>
              <a:t>3.0</a:t>
            </a:r>
            <a:endParaRPr sz="2000">
              <a:latin typeface="Noto Sans SC"/>
              <a:cs typeface="Noto Sans SC"/>
            </a:endParaRPr>
          </a:p>
          <a:p>
            <a:pPr algn="ctr" marL="12700" marR="5080">
              <a:lnSpc>
                <a:spcPct val="120800"/>
              </a:lnSpc>
              <a:spcBef>
                <a:spcPts val="650"/>
              </a:spcBef>
            </a:pPr>
            <a:r>
              <a:rPr dirty="0" sz="1500" spc="-150">
                <a:solidFill>
                  <a:srgbClr val="A7B1D0"/>
                </a:solidFill>
                <a:latin typeface="宋体"/>
                <a:cs typeface="宋体"/>
              </a:rPr>
              <a:t>提供高速外设连接能力，兼容各类</a:t>
            </a:r>
            <a:r>
              <a:rPr dirty="0" sz="1450" spc="-114">
                <a:solidFill>
                  <a:srgbClr val="A7B1D0"/>
                </a:solidFill>
                <a:latin typeface="Arial"/>
                <a:cs typeface="Arial"/>
              </a:rPr>
              <a:t>U</a:t>
            </a:r>
            <a:r>
              <a:rPr dirty="0" sz="1500" spc="-130">
                <a:solidFill>
                  <a:srgbClr val="A7B1D0"/>
                </a:solidFill>
                <a:latin typeface="宋体"/>
                <a:cs typeface="宋体"/>
              </a:rPr>
              <a:t>盘与硬盘。</a:t>
            </a:r>
            <a:endParaRPr sz="1500">
              <a:latin typeface="宋体"/>
              <a:cs typeface="宋体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999" y="4314824"/>
            <a:ext cx="10667999" cy="2543175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2224087" y="2052637"/>
            <a:ext cx="371475" cy="371475"/>
            <a:chOff x="2224087" y="2052637"/>
            <a:chExt cx="371475" cy="371475"/>
          </a:xfrm>
        </p:grpSpPr>
        <p:sp>
          <p:nvSpPr>
            <p:cNvPr id="18" name="object 18" descr=""/>
            <p:cNvSpPr/>
            <p:nvPr/>
          </p:nvSpPr>
          <p:spPr>
            <a:xfrm>
              <a:off x="2252662" y="208121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42862" y="0"/>
                  </a:moveTo>
                  <a:lnTo>
                    <a:pt x="271462" y="0"/>
                  </a:lnTo>
                  <a:lnTo>
                    <a:pt x="277146" y="0"/>
                  </a:lnTo>
                  <a:lnTo>
                    <a:pt x="282613" y="1087"/>
                  </a:lnTo>
                  <a:lnTo>
                    <a:pt x="311062" y="26459"/>
                  </a:lnTo>
                  <a:lnTo>
                    <a:pt x="313237" y="31710"/>
                  </a:lnTo>
                  <a:lnTo>
                    <a:pt x="314324" y="37178"/>
                  </a:lnTo>
                  <a:lnTo>
                    <a:pt x="314325" y="42862"/>
                  </a:lnTo>
                  <a:lnTo>
                    <a:pt x="314325" y="271462"/>
                  </a:lnTo>
                  <a:lnTo>
                    <a:pt x="314324" y="277146"/>
                  </a:lnTo>
                  <a:lnTo>
                    <a:pt x="313237" y="282613"/>
                  </a:lnTo>
                  <a:lnTo>
                    <a:pt x="311062" y="287865"/>
                  </a:lnTo>
                  <a:lnTo>
                    <a:pt x="308887" y="293116"/>
                  </a:lnTo>
                  <a:lnTo>
                    <a:pt x="287865" y="311062"/>
                  </a:lnTo>
                  <a:lnTo>
                    <a:pt x="282613" y="313237"/>
                  </a:lnTo>
                  <a:lnTo>
                    <a:pt x="277146" y="314324"/>
                  </a:lnTo>
                  <a:lnTo>
                    <a:pt x="271462" y="314325"/>
                  </a:lnTo>
                  <a:lnTo>
                    <a:pt x="42862" y="314325"/>
                  </a:lnTo>
                  <a:lnTo>
                    <a:pt x="37178" y="314324"/>
                  </a:lnTo>
                  <a:lnTo>
                    <a:pt x="31710" y="313237"/>
                  </a:lnTo>
                  <a:lnTo>
                    <a:pt x="26459" y="311062"/>
                  </a:lnTo>
                  <a:lnTo>
                    <a:pt x="21208" y="308887"/>
                  </a:lnTo>
                  <a:lnTo>
                    <a:pt x="3262" y="287865"/>
                  </a:lnTo>
                  <a:lnTo>
                    <a:pt x="1087" y="282613"/>
                  </a:lnTo>
                  <a:lnTo>
                    <a:pt x="0" y="277146"/>
                  </a:lnTo>
                  <a:lnTo>
                    <a:pt x="0" y="271462"/>
                  </a:lnTo>
                  <a:lnTo>
                    <a:pt x="0" y="42862"/>
                  </a:lnTo>
                  <a:lnTo>
                    <a:pt x="12554" y="12554"/>
                  </a:lnTo>
                  <a:lnTo>
                    <a:pt x="16573" y="8534"/>
                  </a:lnTo>
                  <a:lnTo>
                    <a:pt x="21208" y="5437"/>
                  </a:lnTo>
                  <a:lnTo>
                    <a:pt x="26459" y="3262"/>
                  </a:lnTo>
                  <a:lnTo>
                    <a:pt x="31710" y="1087"/>
                  </a:lnTo>
                  <a:lnTo>
                    <a:pt x="37178" y="0"/>
                  </a:lnTo>
                  <a:lnTo>
                    <a:pt x="42862" y="0"/>
                  </a:lnTo>
                  <a:close/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524" y="2124075"/>
              <a:ext cx="228600" cy="22860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224087" y="20526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28575"/>
                  </a:moveTo>
                  <a:lnTo>
                    <a:pt x="185737" y="0"/>
                  </a:lnTo>
                </a:path>
                <a:path w="371475" h="371475">
                  <a:moveTo>
                    <a:pt x="257175" y="28575"/>
                  </a:moveTo>
                  <a:lnTo>
                    <a:pt x="257175" y="0"/>
                  </a:lnTo>
                </a:path>
                <a:path w="371475" h="371475">
                  <a:moveTo>
                    <a:pt x="114300" y="28575"/>
                  </a:moveTo>
                  <a:lnTo>
                    <a:pt x="114300" y="0"/>
                  </a:lnTo>
                </a:path>
                <a:path w="371475" h="371475">
                  <a:moveTo>
                    <a:pt x="185737" y="371475"/>
                  </a:moveTo>
                  <a:lnTo>
                    <a:pt x="185737" y="342900"/>
                  </a:lnTo>
                </a:path>
                <a:path w="371475" h="371475">
                  <a:moveTo>
                    <a:pt x="257175" y="371475"/>
                  </a:moveTo>
                  <a:lnTo>
                    <a:pt x="257175" y="342900"/>
                  </a:lnTo>
                </a:path>
                <a:path w="371475" h="371475">
                  <a:moveTo>
                    <a:pt x="114300" y="371475"/>
                  </a:moveTo>
                  <a:lnTo>
                    <a:pt x="114300" y="342900"/>
                  </a:lnTo>
                </a:path>
                <a:path w="371475" h="371475">
                  <a:moveTo>
                    <a:pt x="342900" y="185737"/>
                  </a:moveTo>
                  <a:lnTo>
                    <a:pt x="371475" y="185737"/>
                  </a:lnTo>
                </a:path>
                <a:path w="371475" h="371475">
                  <a:moveTo>
                    <a:pt x="342900" y="257175"/>
                  </a:moveTo>
                  <a:lnTo>
                    <a:pt x="371475" y="257175"/>
                  </a:lnTo>
                </a:path>
                <a:path w="371475" h="371475">
                  <a:moveTo>
                    <a:pt x="342900" y="114300"/>
                  </a:moveTo>
                  <a:lnTo>
                    <a:pt x="371475" y="114300"/>
                  </a:lnTo>
                </a:path>
                <a:path w="371475" h="371475">
                  <a:moveTo>
                    <a:pt x="0" y="185737"/>
                  </a:moveTo>
                  <a:lnTo>
                    <a:pt x="28575" y="185737"/>
                  </a:lnTo>
                </a:path>
                <a:path w="371475" h="371475">
                  <a:moveTo>
                    <a:pt x="0" y="257175"/>
                  </a:moveTo>
                  <a:lnTo>
                    <a:pt x="28575" y="257175"/>
                  </a:lnTo>
                </a:path>
                <a:path w="371475" h="371475">
                  <a:moveTo>
                    <a:pt x="0" y="114300"/>
                  </a:moveTo>
                  <a:lnTo>
                    <a:pt x="28575" y="114300"/>
                  </a:lnTo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5881687" y="2052637"/>
            <a:ext cx="428625" cy="371475"/>
            <a:chOff x="5881687" y="2052637"/>
            <a:chExt cx="428625" cy="371475"/>
          </a:xfrm>
        </p:grpSpPr>
        <p:sp>
          <p:nvSpPr>
            <p:cNvPr id="22" name="object 22" descr=""/>
            <p:cNvSpPr/>
            <p:nvPr/>
          </p:nvSpPr>
          <p:spPr>
            <a:xfrm>
              <a:off x="5895974" y="2066925"/>
              <a:ext cx="400050" cy="285750"/>
            </a:xfrm>
            <a:custGeom>
              <a:avLst/>
              <a:gdLst/>
              <a:ahLst/>
              <a:cxnLst/>
              <a:rect l="l" t="t" r="r" b="b"/>
              <a:pathLst>
                <a:path w="400050" h="285750">
                  <a:moveTo>
                    <a:pt x="28575" y="0"/>
                  </a:moveTo>
                  <a:lnTo>
                    <a:pt x="371475" y="0"/>
                  </a:lnTo>
                  <a:lnTo>
                    <a:pt x="375264" y="0"/>
                  </a:lnTo>
                  <a:lnTo>
                    <a:pt x="378909" y="725"/>
                  </a:lnTo>
                  <a:lnTo>
                    <a:pt x="397874" y="17639"/>
                  </a:lnTo>
                  <a:lnTo>
                    <a:pt x="399324" y="21140"/>
                  </a:lnTo>
                  <a:lnTo>
                    <a:pt x="400049" y="24785"/>
                  </a:lnTo>
                  <a:lnTo>
                    <a:pt x="400050" y="28575"/>
                  </a:lnTo>
                  <a:lnTo>
                    <a:pt x="400050" y="257175"/>
                  </a:lnTo>
                  <a:lnTo>
                    <a:pt x="371475" y="285750"/>
                  </a:lnTo>
                  <a:lnTo>
                    <a:pt x="28575" y="285750"/>
                  </a:lnTo>
                  <a:lnTo>
                    <a:pt x="24785" y="285749"/>
                  </a:lnTo>
                  <a:lnTo>
                    <a:pt x="21140" y="285024"/>
                  </a:lnTo>
                  <a:lnTo>
                    <a:pt x="17639" y="283574"/>
                  </a:lnTo>
                  <a:lnTo>
                    <a:pt x="14138" y="282124"/>
                  </a:lnTo>
                  <a:lnTo>
                    <a:pt x="11048" y="280059"/>
                  </a:lnTo>
                  <a:lnTo>
                    <a:pt x="8369" y="277380"/>
                  </a:lnTo>
                  <a:lnTo>
                    <a:pt x="5689" y="274701"/>
                  </a:lnTo>
                  <a:lnTo>
                    <a:pt x="3625" y="271610"/>
                  </a:lnTo>
                  <a:lnTo>
                    <a:pt x="2175" y="268110"/>
                  </a:lnTo>
                  <a:lnTo>
                    <a:pt x="725" y="264609"/>
                  </a:lnTo>
                  <a:lnTo>
                    <a:pt x="0" y="260964"/>
                  </a:lnTo>
                  <a:lnTo>
                    <a:pt x="0" y="257175"/>
                  </a:lnTo>
                  <a:lnTo>
                    <a:pt x="0" y="28575"/>
                  </a:lnTo>
                  <a:lnTo>
                    <a:pt x="0" y="24785"/>
                  </a:lnTo>
                  <a:lnTo>
                    <a:pt x="725" y="21140"/>
                  </a:lnTo>
                  <a:lnTo>
                    <a:pt x="2175" y="17639"/>
                  </a:lnTo>
                  <a:lnTo>
                    <a:pt x="3625" y="14138"/>
                  </a:lnTo>
                  <a:lnTo>
                    <a:pt x="5689" y="11048"/>
                  </a:lnTo>
                  <a:lnTo>
                    <a:pt x="8369" y="8369"/>
                  </a:lnTo>
                  <a:lnTo>
                    <a:pt x="11048" y="5689"/>
                  </a:lnTo>
                  <a:lnTo>
                    <a:pt x="14138" y="3625"/>
                  </a:lnTo>
                  <a:lnTo>
                    <a:pt x="17639" y="2175"/>
                  </a:lnTo>
                  <a:lnTo>
                    <a:pt x="21140" y="725"/>
                  </a:lnTo>
                  <a:lnTo>
                    <a:pt x="24785" y="0"/>
                  </a:lnTo>
                  <a:lnTo>
                    <a:pt x="28575" y="0"/>
                  </a:lnTo>
                  <a:close/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5987" y="2338387"/>
              <a:ext cx="200025" cy="8572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895974" y="2281237"/>
              <a:ext cx="400050" cy="71755"/>
            </a:xfrm>
            <a:custGeom>
              <a:avLst/>
              <a:gdLst/>
              <a:ahLst/>
              <a:cxnLst/>
              <a:rect l="l" t="t" r="r" b="b"/>
              <a:pathLst>
                <a:path w="400050" h="71755">
                  <a:moveTo>
                    <a:pt x="375261" y="71426"/>
                  </a:moveTo>
                  <a:lnTo>
                    <a:pt x="24788" y="71426"/>
                  </a:lnTo>
                  <a:lnTo>
                    <a:pt x="21147" y="70694"/>
                  </a:lnTo>
                  <a:lnTo>
                    <a:pt x="0" y="0"/>
                  </a:lnTo>
                  <a:lnTo>
                    <a:pt x="400050" y="0"/>
                  </a:lnTo>
                  <a:lnTo>
                    <a:pt x="400043" y="28575"/>
                  </a:lnTo>
                  <a:lnTo>
                    <a:pt x="198130" y="28575"/>
                  </a:lnTo>
                  <a:lnTo>
                    <a:pt x="196307" y="28937"/>
                  </a:lnTo>
                  <a:lnTo>
                    <a:pt x="185737" y="40967"/>
                  </a:lnTo>
                  <a:lnTo>
                    <a:pt x="185737" y="44757"/>
                  </a:lnTo>
                  <a:lnTo>
                    <a:pt x="198130" y="57149"/>
                  </a:lnTo>
                  <a:lnTo>
                    <a:pt x="396454" y="57149"/>
                  </a:lnTo>
                  <a:lnTo>
                    <a:pt x="396399" y="57281"/>
                  </a:lnTo>
                  <a:lnTo>
                    <a:pt x="394334" y="60367"/>
                  </a:lnTo>
                  <a:lnTo>
                    <a:pt x="388980" y="65721"/>
                  </a:lnTo>
                  <a:lnTo>
                    <a:pt x="385893" y="67787"/>
                  </a:lnTo>
                  <a:lnTo>
                    <a:pt x="378901" y="70694"/>
                  </a:lnTo>
                  <a:lnTo>
                    <a:pt x="375261" y="71426"/>
                  </a:lnTo>
                  <a:close/>
                </a:path>
                <a:path w="400050" h="71755">
                  <a:moveTo>
                    <a:pt x="396454" y="57149"/>
                  </a:moveTo>
                  <a:lnTo>
                    <a:pt x="201919" y="57149"/>
                  </a:lnTo>
                  <a:lnTo>
                    <a:pt x="203742" y="56787"/>
                  </a:lnTo>
                  <a:lnTo>
                    <a:pt x="207242" y="55337"/>
                  </a:lnTo>
                  <a:lnTo>
                    <a:pt x="214312" y="44757"/>
                  </a:lnTo>
                  <a:lnTo>
                    <a:pt x="214312" y="40967"/>
                  </a:lnTo>
                  <a:lnTo>
                    <a:pt x="201919" y="28575"/>
                  </a:lnTo>
                  <a:lnTo>
                    <a:pt x="400043" y="28575"/>
                  </a:lnTo>
                  <a:lnTo>
                    <a:pt x="400039" y="46579"/>
                  </a:lnTo>
                  <a:lnTo>
                    <a:pt x="399349" y="50080"/>
                  </a:lnTo>
                  <a:lnTo>
                    <a:pt x="399307" y="50289"/>
                  </a:lnTo>
                  <a:lnTo>
                    <a:pt x="396454" y="57149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895974" y="2281237"/>
              <a:ext cx="400050" cy="71755"/>
            </a:xfrm>
            <a:custGeom>
              <a:avLst/>
              <a:gdLst/>
              <a:ahLst/>
              <a:cxnLst/>
              <a:rect l="l" t="t" r="r" b="b"/>
              <a:pathLst>
                <a:path w="400050" h="71755">
                  <a:moveTo>
                    <a:pt x="0" y="0"/>
                  </a:moveTo>
                  <a:lnTo>
                    <a:pt x="0" y="42862"/>
                  </a:lnTo>
                  <a:lnTo>
                    <a:pt x="10" y="46648"/>
                  </a:lnTo>
                  <a:lnTo>
                    <a:pt x="742" y="50289"/>
                  </a:lnTo>
                  <a:lnTo>
                    <a:pt x="2196" y="53785"/>
                  </a:lnTo>
                  <a:lnTo>
                    <a:pt x="3650" y="57281"/>
                  </a:lnTo>
                  <a:lnTo>
                    <a:pt x="5715" y="60367"/>
                  </a:lnTo>
                  <a:lnTo>
                    <a:pt x="8392" y="63044"/>
                  </a:lnTo>
                  <a:lnTo>
                    <a:pt x="11069" y="65721"/>
                  </a:lnTo>
                  <a:lnTo>
                    <a:pt x="14156" y="67787"/>
                  </a:lnTo>
                  <a:lnTo>
                    <a:pt x="17652" y="69240"/>
                  </a:lnTo>
                  <a:lnTo>
                    <a:pt x="21148" y="70694"/>
                  </a:lnTo>
                  <a:lnTo>
                    <a:pt x="24788" y="71426"/>
                  </a:lnTo>
                  <a:lnTo>
                    <a:pt x="28575" y="71437"/>
                  </a:lnTo>
                  <a:lnTo>
                    <a:pt x="371475" y="71437"/>
                  </a:lnTo>
                  <a:lnTo>
                    <a:pt x="375261" y="71426"/>
                  </a:lnTo>
                  <a:lnTo>
                    <a:pt x="378901" y="70694"/>
                  </a:lnTo>
                  <a:lnTo>
                    <a:pt x="382397" y="69240"/>
                  </a:lnTo>
                  <a:lnTo>
                    <a:pt x="385893" y="67787"/>
                  </a:lnTo>
                  <a:lnTo>
                    <a:pt x="400050" y="42862"/>
                  </a:lnTo>
                  <a:lnTo>
                    <a:pt x="400050" y="0"/>
                  </a:lnTo>
                  <a:lnTo>
                    <a:pt x="0" y="0"/>
                  </a:lnTo>
                  <a:close/>
                </a:path>
                <a:path w="400050" h="71755">
                  <a:moveTo>
                    <a:pt x="200025" y="57150"/>
                  </a:moveTo>
                  <a:lnTo>
                    <a:pt x="186825" y="48330"/>
                  </a:lnTo>
                  <a:lnTo>
                    <a:pt x="186099" y="46579"/>
                  </a:lnTo>
                  <a:lnTo>
                    <a:pt x="185737" y="44757"/>
                  </a:lnTo>
                  <a:lnTo>
                    <a:pt x="185737" y="42862"/>
                  </a:lnTo>
                  <a:lnTo>
                    <a:pt x="185737" y="40967"/>
                  </a:lnTo>
                  <a:lnTo>
                    <a:pt x="186099" y="39145"/>
                  </a:lnTo>
                  <a:lnTo>
                    <a:pt x="186825" y="37394"/>
                  </a:lnTo>
                  <a:lnTo>
                    <a:pt x="187550" y="35644"/>
                  </a:lnTo>
                  <a:lnTo>
                    <a:pt x="188582" y="34099"/>
                  </a:lnTo>
                  <a:lnTo>
                    <a:pt x="189922" y="32759"/>
                  </a:lnTo>
                  <a:lnTo>
                    <a:pt x="191261" y="31419"/>
                  </a:lnTo>
                  <a:lnTo>
                    <a:pt x="192806" y="30387"/>
                  </a:lnTo>
                  <a:lnTo>
                    <a:pt x="194557" y="29662"/>
                  </a:lnTo>
                  <a:lnTo>
                    <a:pt x="196307" y="28937"/>
                  </a:lnTo>
                  <a:lnTo>
                    <a:pt x="198130" y="28575"/>
                  </a:lnTo>
                  <a:lnTo>
                    <a:pt x="200025" y="28575"/>
                  </a:lnTo>
                  <a:lnTo>
                    <a:pt x="201919" y="28575"/>
                  </a:lnTo>
                  <a:lnTo>
                    <a:pt x="210127" y="32759"/>
                  </a:lnTo>
                  <a:lnTo>
                    <a:pt x="211467" y="34099"/>
                  </a:lnTo>
                  <a:lnTo>
                    <a:pt x="212499" y="35644"/>
                  </a:lnTo>
                  <a:lnTo>
                    <a:pt x="213224" y="37394"/>
                  </a:lnTo>
                  <a:lnTo>
                    <a:pt x="213949" y="39145"/>
                  </a:lnTo>
                  <a:lnTo>
                    <a:pt x="214312" y="40967"/>
                  </a:lnTo>
                  <a:lnTo>
                    <a:pt x="214312" y="42862"/>
                  </a:lnTo>
                  <a:lnTo>
                    <a:pt x="214312" y="44757"/>
                  </a:lnTo>
                  <a:lnTo>
                    <a:pt x="205492" y="56062"/>
                  </a:lnTo>
                  <a:lnTo>
                    <a:pt x="203742" y="56787"/>
                  </a:lnTo>
                  <a:lnTo>
                    <a:pt x="201919" y="57149"/>
                  </a:lnTo>
                  <a:lnTo>
                    <a:pt x="200025" y="57150"/>
                  </a:lnTo>
                  <a:close/>
                </a:path>
              </a:pathLst>
            </a:custGeom>
            <a:ln w="31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1999" y="1295399"/>
            <a:ext cx="571500" cy="3810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495"/>
              <a:t>性能一览：它到底有多快？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61999" y="2428874"/>
            <a:ext cx="10668000" cy="1323975"/>
            <a:chOff x="761999" y="2428874"/>
            <a:chExt cx="10668000" cy="1323975"/>
          </a:xfrm>
        </p:grpSpPr>
        <p:sp>
          <p:nvSpPr>
            <p:cNvPr id="5" name="object 5" descr=""/>
            <p:cNvSpPr/>
            <p:nvPr/>
          </p:nvSpPr>
          <p:spPr>
            <a:xfrm>
              <a:off x="761999" y="2428874"/>
              <a:ext cx="10668000" cy="1323975"/>
            </a:xfrm>
            <a:custGeom>
              <a:avLst/>
              <a:gdLst/>
              <a:ahLst/>
              <a:cxnLst/>
              <a:rect l="l" t="t" r="r" b="b"/>
              <a:pathLst>
                <a:path w="10668000" h="1323975">
                  <a:moveTo>
                    <a:pt x="10553699" y="1323974"/>
                  </a:moveTo>
                  <a:lnTo>
                    <a:pt x="114299" y="1323974"/>
                  </a:lnTo>
                  <a:lnTo>
                    <a:pt x="103040" y="1323430"/>
                  </a:lnTo>
                  <a:lnTo>
                    <a:pt x="60364" y="1310462"/>
                  </a:lnTo>
                  <a:lnTo>
                    <a:pt x="25900" y="1282150"/>
                  </a:lnTo>
                  <a:lnTo>
                    <a:pt x="4893" y="1242804"/>
                  </a:lnTo>
                  <a:lnTo>
                    <a:pt x="0" y="1209674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10553699" y="0"/>
                  </a:lnTo>
                  <a:lnTo>
                    <a:pt x="10597438" y="8700"/>
                  </a:lnTo>
                  <a:lnTo>
                    <a:pt x="10634521" y="33477"/>
                  </a:lnTo>
                  <a:lnTo>
                    <a:pt x="10659297" y="70559"/>
                  </a:lnTo>
                  <a:lnTo>
                    <a:pt x="10667999" y="114299"/>
                  </a:lnTo>
                  <a:lnTo>
                    <a:pt x="10667999" y="1209674"/>
                  </a:lnTo>
                  <a:lnTo>
                    <a:pt x="10659297" y="1253415"/>
                  </a:lnTo>
                  <a:lnTo>
                    <a:pt x="10634521" y="1290497"/>
                  </a:lnTo>
                  <a:lnTo>
                    <a:pt x="10597438" y="1315274"/>
                  </a:lnTo>
                  <a:lnTo>
                    <a:pt x="10553699" y="13239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1999" y="2428875"/>
              <a:ext cx="10668000" cy="1323975"/>
            </a:xfrm>
            <a:custGeom>
              <a:avLst/>
              <a:gdLst/>
              <a:ahLst/>
              <a:cxnLst/>
              <a:rect l="l" t="t" r="r" b="b"/>
              <a:pathLst>
                <a:path w="10668000" h="1323975">
                  <a:moveTo>
                    <a:pt x="10553699" y="1323974"/>
                  </a:moveTo>
                  <a:lnTo>
                    <a:pt x="114299" y="1323974"/>
                  </a:lnTo>
                  <a:lnTo>
                    <a:pt x="103040" y="1323430"/>
                  </a:lnTo>
                  <a:lnTo>
                    <a:pt x="60364" y="1310462"/>
                  </a:lnTo>
                  <a:lnTo>
                    <a:pt x="25900" y="1282150"/>
                  </a:lnTo>
                  <a:lnTo>
                    <a:pt x="4893" y="1242804"/>
                  </a:lnTo>
                  <a:lnTo>
                    <a:pt x="0" y="1209674"/>
                  </a:lnTo>
                  <a:lnTo>
                    <a:pt x="0" y="114299"/>
                  </a:lnTo>
                  <a:lnTo>
                    <a:pt x="8700" y="70559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10553699" y="0"/>
                  </a:lnTo>
                  <a:lnTo>
                    <a:pt x="10597438" y="8700"/>
                  </a:lnTo>
                  <a:lnTo>
                    <a:pt x="10599186" y="9524"/>
                  </a:lnTo>
                  <a:lnTo>
                    <a:pt x="107420" y="9524"/>
                  </a:lnTo>
                  <a:lnTo>
                    <a:pt x="100606" y="10196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1216554"/>
                  </a:lnTo>
                  <a:lnTo>
                    <a:pt x="20133" y="1256126"/>
                  </a:lnTo>
                  <a:lnTo>
                    <a:pt x="45077" y="1288626"/>
                  </a:lnTo>
                  <a:lnTo>
                    <a:pt x="80560" y="1309106"/>
                  </a:lnTo>
                  <a:lnTo>
                    <a:pt x="107420" y="1314449"/>
                  </a:lnTo>
                  <a:lnTo>
                    <a:pt x="10599185" y="1314449"/>
                  </a:lnTo>
                  <a:lnTo>
                    <a:pt x="10597438" y="1315274"/>
                  </a:lnTo>
                  <a:lnTo>
                    <a:pt x="10586828" y="1319080"/>
                  </a:lnTo>
                  <a:lnTo>
                    <a:pt x="10576001" y="1321799"/>
                  </a:lnTo>
                  <a:lnTo>
                    <a:pt x="10564958" y="1323430"/>
                  </a:lnTo>
                  <a:lnTo>
                    <a:pt x="10553699" y="1323974"/>
                  </a:lnTo>
                  <a:close/>
                </a:path>
                <a:path w="10668000" h="1323975">
                  <a:moveTo>
                    <a:pt x="10599185" y="1314449"/>
                  </a:moveTo>
                  <a:lnTo>
                    <a:pt x="10560578" y="1314449"/>
                  </a:lnTo>
                  <a:lnTo>
                    <a:pt x="10567391" y="1313778"/>
                  </a:lnTo>
                  <a:lnTo>
                    <a:pt x="10580886" y="1311094"/>
                  </a:lnTo>
                  <a:lnTo>
                    <a:pt x="10617628" y="1292969"/>
                  </a:lnTo>
                  <a:lnTo>
                    <a:pt x="10644637" y="1262164"/>
                  </a:lnTo>
                  <a:lnTo>
                    <a:pt x="10657803" y="1223367"/>
                  </a:lnTo>
                  <a:lnTo>
                    <a:pt x="10658474" y="1216554"/>
                  </a:lnTo>
                  <a:lnTo>
                    <a:pt x="10658474" y="107420"/>
                  </a:lnTo>
                  <a:lnTo>
                    <a:pt x="10647865" y="67848"/>
                  </a:lnTo>
                  <a:lnTo>
                    <a:pt x="10622920" y="35348"/>
                  </a:lnTo>
                  <a:lnTo>
                    <a:pt x="10587438" y="14867"/>
                  </a:lnTo>
                  <a:lnTo>
                    <a:pt x="10560578" y="9524"/>
                  </a:lnTo>
                  <a:lnTo>
                    <a:pt x="10599186" y="9524"/>
                  </a:lnTo>
                  <a:lnTo>
                    <a:pt x="10634521" y="33477"/>
                  </a:lnTo>
                  <a:lnTo>
                    <a:pt x="10659297" y="70559"/>
                  </a:lnTo>
                  <a:lnTo>
                    <a:pt x="10667999" y="114299"/>
                  </a:lnTo>
                  <a:lnTo>
                    <a:pt x="10667999" y="1209674"/>
                  </a:lnTo>
                  <a:lnTo>
                    <a:pt x="10667455" y="1220934"/>
                  </a:lnTo>
                  <a:lnTo>
                    <a:pt x="10654486" y="1263609"/>
                  </a:lnTo>
                  <a:lnTo>
                    <a:pt x="10626174" y="1298074"/>
                  </a:lnTo>
                  <a:lnTo>
                    <a:pt x="10607633" y="1310462"/>
                  </a:lnTo>
                  <a:lnTo>
                    <a:pt x="10599185" y="1314449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730375" y="2571516"/>
            <a:ext cx="7652384" cy="86614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000" spc="-200" b="1">
                <a:solidFill>
                  <a:srgbClr val="FFFFFF"/>
                </a:solidFill>
                <a:latin typeface="Microsoft JhengHei"/>
                <a:cs typeface="Microsoft JhengHei"/>
              </a:rPr>
              <a:t>综合性能均</a:t>
            </a:r>
            <a:r>
              <a:rPr dirty="0" sz="2000" spc="-50" b="1">
                <a:solidFill>
                  <a:srgbClr val="FFFFFF"/>
                </a:solidFill>
                <a:latin typeface="Malgun Gothic"/>
                <a:cs typeface="Malgun Gothic"/>
              </a:rPr>
              <a:t>衡</a:t>
            </a:r>
            <a:endParaRPr sz="20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1650" spc="-114">
                <a:solidFill>
                  <a:srgbClr val="A7B1D0"/>
                </a:solidFill>
                <a:latin typeface="Noto Sans SC"/>
                <a:cs typeface="Noto Sans SC"/>
              </a:rPr>
              <a:t>CPU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性能足以流畅运行</a:t>
            </a:r>
            <a:r>
              <a:rPr dirty="0" sz="1700" spc="-210">
                <a:solidFill>
                  <a:srgbClr val="3FC1C8"/>
                </a:solidFill>
                <a:latin typeface="宋体"/>
                <a:cs typeface="宋体"/>
              </a:rPr>
              <a:t>日常应用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和</a:t>
            </a:r>
            <a:r>
              <a:rPr dirty="0" sz="1700" spc="-210">
                <a:solidFill>
                  <a:srgbClr val="3FC1C8"/>
                </a:solidFill>
                <a:latin typeface="宋体"/>
                <a:cs typeface="宋体"/>
              </a:rPr>
              <a:t>中度游戏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，强大的</a:t>
            </a:r>
            <a:r>
              <a:rPr dirty="0" sz="1650" spc="-120">
                <a:solidFill>
                  <a:srgbClr val="A7B1D0"/>
                </a:solidFill>
                <a:latin typeface="Noto Sans SC"/>
                <a:cs typeface="Noto Sans SC"/>
              </a:rPr>
              <a:t>GPU</a:t>
            </a:r>
            <a:r>
              <a:rPr dirty="0" sz="1700" spc="-200">
                <a:solidFill>
                  <a:srgbClr val="A7B1D0"/>
                </a:solidFill>
                <a:latin typeface="宋体"/>
                <a:cs typeface="宋体"/>
              </a:rPr>
              <a:t>和视频解码能力则是它的加分项。</a:t>
            </a:r>
            <a:endParaRPr sz="1700">
              <a:latin typeface="宋体"/>
              <a:cs typeface="宋体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61999" y="4038599"/>
            <a:ext cx="10668000" cy="1628775"/>
            <a:chOff x="761999" y="4038599"/>
            <a:chExt cx="10668000" cy="1628775"/>
          </a:xfrm>
        </p:grpSpPr>
        <p:sp>
          <p:nvSpPr>
            <p:cNvPr id="9" name="object 9" descr=""/>
            <p:cNvSpPr/>
            <p:nvPr/>
          </p:nvSpPr>
          <p:spPr>
            <a:xfrm>
              <a:off x="761999" y="4038599"/>
              <a:ext cx="10668000" cy="1628775"/>
            </a:xfrm>
            <a:custGeom>
              <a:avLst/>
              <a:gdLst/>
              <a:ahLst/>
              <a:cxnLst/>
              <a:rect l="l" t="t" r="r" b="b"/>
              <a:pathLst>
                <a:path w="10668000" h="1628775">
                  <a:moveTo>
                    <a:pt x="10553699" y="1628774"/>
                  </a:moveTo>
                  <a:lnTo>
                    <a:pt x="114299" y="1628774"/>
                  </a:lnTo>
                  <a:lnTo>
                    <a:pt x="103040" y="1628230"/>
                  </a:lnTo>
                  <a:lnTo>
                    <a:pt x="60364" y="1615262"/>
                  </a:lnTo>
                  <a:lnTo>
                    <a:pt x="25900" y="1586950"/>
                  </a:lnTo>
                  <a:lnTo>
                    <a:pt x="4893" y="1547604"/>
                  </a:lnTo>
                  <a:lnTo>
                    <a:pt x="0" y="151447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10553699" y="0"/>
                  </a:lnTo>
                  <a:lnTo>
                    <a:pt x="10597438" y="8700"/>
                  </a:lnTo>
                  <a:lnTo>
                    <a:pt x="10634521" y="33477"/>
                  </a:lnTo>
                  <a:lnTo>
                    <a:pt x="10659297" y="70558"/>
                  </a:lnTo>
                  <a:lnTo>
                    <a:pt x="10667999" y="114299"/>
                  </a:lnTo>
                  <a:lnTo>
                    <a:pt x="10667999" y="1514474"/>
                  </a:lnTo>
                  <a:lnTo>
                    <a:pt x="10659297" y="1558214"/>
                  </a:lnTo>
                  <a:lnTo>
                    <a:pt x="10634521" y="1595296"/>
                  </a:lnTo>
                  <a:lnTo>
                    <a:pt x="10597438" y="1620073"/>
                  </a:lnTo>
                  <a:lnTo>
                    <a:pt x="10553699" y="1628774"/>
                  </a:lnTo>
                  <a:close/>
                </a:path>
              </a:pathLst>
            </a:custGeom>
            <a:solidFill>
              <a:srgbClr val="FFFFFF">
                <a:alpha val="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61999" y="4038599"/>
              <a:ext cx="10668000" cy="1628775"/>
            </a:xfrm>
            <a:custGeom>
              <a:avLst/>
              <a:gdLst/>
              <a:ahLst/>
              <a:cxnLst/>
              <a:rect l="l" t="t" r="r" b="b"/>
              <a:pathLst>
                <a:path w="10668000" h="1628775">
                  <a:moveTo>
                    <a:pt x="10553699" y="1628774"/>
                  </a:moveTo>
                  <a:lnTo>
                    <a:pt x="114299" y="1628774"/>
                  </a:lnTo>
                  <a:lnTo>
                    <a:pt x="103040" y="1628230"/>
                  </a:lnTo>
                  <a:lnTo>
                    <a:pt x="60364" y="1615262"/>
                  </a:lnTo>
                  <a:lnTo>
                    <a:pt x="25900" y="1586950"/>
                  </a:lnTo>
                  <a:lnTo>
                    <a:pt x="4893" y="1547604"/>
                  </a:lnTo>
                  <a:lnTo>
                    <a:pt x="0" y="1514474"/>
                  </a:lnTo>
                  <a:lnTo>
                    <a:pt x="0" y="114299"/>
                  </a:lnTo>
                  <a:lnTo>
                    <a:pt x="8700" y="70558"/>
                  </a:lnTo>
                  <a:lnTo>
                    <a:pt x="33477" y="33477"/>
                  </a:lnTo>
                  <a:lnTo>
                    <a:pt x="70559" y="8700"/>
                  </a:lnTo>
                  <a:lnTo>
                    <a:pt x="114299" y="0"/>
                  </a:lnTo>
                  <a:lnTo>
                    <a:pt x="10553699" y="0"/>
                  </a:lnTo>
                  <a:lnTo>
                    <a:pt x="10564958" y="543"/>
                  </a:lnTo>
                  <a:lnTo>
                    <a:pt x="10576001" y="2174"/>
                  </a:lnTo>
                  <a:lnTo>
                    <a:pt x="10586828" y="4893"/>
                  </a:lnTo>
                  <a:lnTo>
                    <a:pt x="10597438" y="8700"/>
                  </a:lnTo>
                  <a:lnTo>
                    <a:pt x="10599186" y="9524"/>
                  </a:lnTo>
                  <a:lnTo>
                    <a:pt x="107420" y="9524"/>
                  </a:lnTo>
                  <a:lnTo>
                    <a:pt x="100606" y="10195"/>
                  </a:lnTo>
                  <a:lnTo>
                    <a:pt x="61810" y="23360"/>
                  </a:lnTo>
                  <a:lnTo>
                    <a:pt x="31004" y="50369"/>
                  </a:lnTo>
                  <a:lnTo>
                    <a:pt x="12880" y="87111"/>
                  </a:lnTo>
                  <a:lnTo>
                    <a:pt x="9524" y="107420"/>
                  </a:lnTo>
                  <a:lnTo>
                    <a:pt x="9524" y="1521354"/>
                  </a:lnTo>
                  <a:lnTo>
                    <a:pt x="20133" y="1560926"/>
                  </a:lnTo>
                  <a:lnTo>
                    <a:pt x="45077" y="1593426"/>
                  </a:lnTo>
                  <a:lnTo>
                    <a:pt x="80560" y="1613906"/>
                  </a:lnTo>
                  <a:lnTo>
                    <a:pt x="107420" y="1619249"/>
                  </a:lnTo>
                  <a:lnTo>
                    <a:pt x="10599184" y="1619249"/>
                  </a:lnTo>
                  <a:lnTo>
                    <a:pt x="10597438" y="1620073"/>
                  </a:lnTo>
                  <a:lnTo>
                    <a:pt x="10586828" y="1623880"/>
                  </a:lnTo>
                  <a:lnTo>
                    <a:pt x="10576001" y="1626599"/>
                  </a:lnTo>
                  <a:lnTo>
                    <a:pt x="10564958" y="1628230"/>
                  </a:lnTo>
                  <a:lnTo>
                    <a:pt x="10553699" y="1628774"/>
                  </a:lnTo>
                  <a:close/>
                </a:path>
                <a:path w="10668000" h="1628775">
                  <a:moveTo>
                    <a:pt x="10599184" y="1619249"/>
                  </a:moveTo>
                  <a:lnTo>
                    <a:pt x="10560578" y="1619249"/>
                  </a:lnTo>
                  <a:lnTo>
                    <a:pt x="10567391" y="1618578"/>
                  </a:lnTo>
                  <a:lnTo>
                    <a:pt x="10580886" y="1615894"/>
                  </a:lnTo>
                  <a:lnTo>
                    <a:pt x="10617628" y="1597769"/>
                  </a:lnTo>
                  <a:lnTo>
                    <a:pt x="10644637" y="1566964"/>
                  </a:lnTo>
                  <a:lnTo>
                    <a:pt x="10657803" y="1528167"/>
                  </a:lnTo>
                  <a:lnTo>
                    <a:pt x="10658474" y="1521354"/>
                  </a:lnTo>
                  <a:lnTo>
                    <a:pt x="10658474" y="107420"/>
                  </a:lnTo>
                  <a:lnTo>
                    <a:pt x="10647865" y="67848"/>
                  </a:lnTo>
                  <a:lnTo>
                    <a:pt x="10622920" y="35348"/>
                  </a:lnTo>
                  <a:lnTo>
                    <a:pt x="10587438" y="14867"/>
                  </a:lnTo>
                  <a:lnTo>
                    <a:pt x="10560578" y="9524"/>
                  </a:lnTo>
                  <a:lnTo>
                    <a:pt x="10599186" y="9524"/>
                  </a:lnTo>
                  <a:lnTo>
                    <a:pt x="10634521" y="33477"/>
                  </a:lnTo>
                  <a:lnTo>
                    <a:pt x="10659297" y="70558"/>
                  </a:lnTo>
                  <a:lnTo>
                    <a:pt x="10667999" y="114299"/>
                  </a:lnTo>
                  <a:lnTo>
                    <a:pt x="10667999" y="1514474"/>
                  </a:lnTo>
                  <a:lnTo>
                    <a:pt x="10667455" y="1525734"/>
                  </a:lnTo>
                  <a:lnTo>
                    <a:pt x="10654486" y="1568409"/>
                  </a:lnTo>
                  <a:lnTo>
                    <a:pt x="10626174" y="1602874"/>
                  </a:lnTo>
                  <a:lnTo>
                    <a:pt x="10607633" y="1615262"/>
                  </a:lnTo>
                  <a:lnTo>
                    <a:pt x="10599184" y="1619249"/>
                  </a:lnTo>
                  <a:close/>
                </a:path>
              </a:pathLst>
            </a:custGeom>
            <a:solidFill>
              <a:srgbClr val="A7B1D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730375" y="4181241"/>
            <a:ext cx="9359900" cy="117094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dirty="0" sz="2000" spc="-200" b="1">
                <a:solidFill>
                  <a:srgbClr val="FFFFFF"/>
                </a:solidFill>
                <a:latin typeface="Microsoft JhengHei"/>
                <a:cs typeface="Microsoft JhengHei"/>
              </a:rPr>
              <a:t>多媒体与接</a:t>
            </a:r>
            <a:r>
              <a:rPr dirty="0" sz="2000" spc="-200" b="1">
                <a:solidFill>
                  <a:srgbClr val="FFFFFF"/>
                </a:solidFill>
                <a:latin typeface="Malgun Gothic"/>
                <a:cs typeface="Malgun Gothic"/>
              </a:rPr>
              <a:t>口</a:t>
            </a:r>
            <a:r>
              <a:rPr dirty="0" sz="2000" spc="-125" b="1">
                <a:solidFill>
                  <a:srgbClr val="FFFFFF"/>
                </a:solidFill>
                <a:latin typeface="Microsoft JhengHei"/>
                <a:cs typeface="Microsoft JhengHei"/>
              </a:rPr>
              <a:t>优势</a:t>
            </a:r>
            <a:endParaRPr sz="2000">
              <a:latin typeface="Microsoft JhengHei"/>
              <a:cs typeface="Microsoft JhengHei"/>
            </a:endParaRPr>
          </a:p>
          <a:p>
            <a:pPr marL="12700" marR="5080">
              <a:lnSpc>
                <a:spcPct val="117600"/>
              </a:lnSpc>
              <a:spcBef>
                <a:spcPts val="615"/>
              </a:spcBef>
            </a:pP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与同期许多移动处理器相比，它在</a:t>
            </a:r>
            <a:r>
              <a:rPr dirty="0" sz="1700" spc="-210">
                <a:solidFill>
                  <a:srgbClr val="3FC1C8"/>
                </a:solidFill>
                <a:latin typeface="宋体"/>
                <a:cs typeface="宋体"/>
              </a:rPr>
              <a:t>多媒体性能</a:t>
            </a:r>
            <a:r>
              <a:rPr dirty="0" sz="1700" spc="-210">
                <a:solidFill>
                  <a:srgbClr val="A7B1D0"/>
                </a:solidFill>
                <a:latin typeface="宋体"/>
                <a:cs typeface="宋体"/>
              </a:rPr>
              <a:t>和</a:t>
            </a:r>
            <a:r>
              <a:rPr dirty="0" sz="1700" spc="-210">
                <a:solidFill>
                  <a:srgbClr val="3FC1C8"/>
                </a:solidFill>
                <a:latin typeface="宋体"/>
                <a:cs typeface="宋体"/>
              </a:rPr>
              <a:t>接口丰富度</a:t>
            </a:r>
            <a:r>
              <a:rPr dirty="0" sz="1700" spc="-204">
                <a:solidFill>
                  <a:srgbClr val="A7B1D0"/>
                </a:solidFill>
                <a:latin typeface="宋体"/>
                <a:cs typeface="宋体"/>
              </a:rPr>
              <a:t>上具有明显优势，成为电视盒子、开发板和轻度办公</a:t>
            </a:r>
            <a:r>
              <a:rPr dirty="0" sz="1700" spc="-195">
                <a:solidFill>
                  <a:srgbClr val="A7B1D0"/>
                </a:solidFill>
                <a:latin typeface="宋体"/>
                <a:cs typeface="宋体"/>
              </a:rPr>
              <a:t>设备的热门选择。</a:t>
            </a:r>
            <a:endParaRPr sz="1700">
              <a:latin typeface="宋体"/>
              <a:cs typeface="宋体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071562" y="2767012"/>
            <a:ext cx="428625" cy="372110"/>
            <a:chOff x="1071562" y="2767012"/>
            <a:chExt cx="428625" cy="372110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867" y="2915853"/>
              <a:ext cx="94004" cy="9453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085850" y="2781299"/>
              <a:ext cx="400050" cy="343535"/>
            </a:xfrm>
            <a:custGeom>
              <a:avLst/>
              <a:gdLst/>
              <a:ahLst/>
              <a:cxnLst/>
              <a:rect l="l" t="t" r="r" b="b"/>
              <a:pathLst>
                <a:path w="400050" h="343535">
                  <a:moveTo>
                    <a:pt x="200025" y="0"/>
                  </a:moveTo>
                  <a:lnTo>
                    <a:pt x="154164" y="5278"/>
                  </a:lnTo>
                  <a:lnTo>
                    <a:pt x="112063" y="20314"/>
                  </a:lnTo>
                  <a:lnTo>
                    <a:pt x="74923" y="43911"/>
                  </a:lnTo>
                  <a:lnTo>
                    <a:pt x="43946" y="74869"/>
                  </a:lnTo>
                  <a:lnTo>
                    <a:pt x="20332" y="111992"/>
                  </a:lnTo>
                  <a:lnTo>
                    <a:pt x="5283" y="154080"/>
                  </a:lnTo>
                  <a:lnTo>
                    <a:pt x="0" y="199935"/>
                  </a:lnTo>
                  <a:lnTo>
                    <a:pt x="789" y="218113"/>
                  </a:lnTo>
                  <a:lnTo>
                    <a:pt x="12942" y="270861"/>
                  </a:lnTo>
                  <a:lnTo>
                    <a:pt x="38814" y="318408"/>
                  </a:lnTo>
                  <a:lnTo>
                    <a:pt x="51256" y="333613"/>
                  </a:lnTo>
                  <a:lnTo>
                    <a:pt x="52149" y="334684"/>
                  </a:lnTo>
                  <a:lnTo>
                    <a:pt x="53131" y="335666"/>
                  </a:lnTo>
                  <a:lnTo>
                    <a:pt x="55267" y="337979"/>
                  </a:lnTo>
                  <a:lnTo>
                    <a:pt x="57778" y="339765"/>
                  </a:lnTo>
                  <a:lnTo>
                    <a:pt x="60664" y="341023"/>
                  </a:lnTo>
                  <a:lnTo>
                    <a:pt x="63550" y="342281"/>
                  </a:lnTo>
                  <a:lnTo>
                    <a:pt x="66567" y="342906"/>
                  </a:lnTo>
                  <a:lnTo>
                    <a:pt x="69715" y="342898"/>
                  </a:lnTo>
                  <a:lnTo>
                    <a:pt x="72864" y="342889"/>
                  </a:lnTo>
                  <a:lnTo>
                    <a:pt x="75877" y="342248"/>
                  </a:lnTo>
                  <a:lnTo>
                    <a:pt x="78756" y="340974"/>
                  </a:lnTo>
                  <a:lnTo>
                    <a:pt x="81635" y="339700"/>
                  </a:lnTo>
                  <a:lnTo>
                    <a:pt x="84137" y="337901"/>
                  </a:lnTo>
                  <a:lnTo>
                    <a:pt x="86260" y="335577"/>
                  </a:lnTo>
                  <a:lnTo>
                    <a:pt x="91827" y="329831"/>
                  </a:lnTo>
                  <a:lnTo>
                    <a:pt x="123631" y="305853"/>
                  </a:lnTo>
                  <a:lnTo>
                    <a:pt x="160505" y="290797"/>
                  </a:lnTo>
                  <a:lnTo>
                    <a:pt x="200025" y="285662"/>
                  </a:lnTo>
                  <a:lnTo>
                    <a:pt x="208022" y="285867"/>
                  </a:lnTo>
                  <a:lnTo>
                    <a:pt x="247202" y="293034"/>
                  </a:lnTo>
                  <a:lnTo>
                    <a:pt x="283251" y="309974"/>
                  </a:lnTo>
                  <a:lnTo>
                    <a:pt x="313789" y="335577"/>
                  </a:lnTo>
                  <a:lnTo>
                    <a:pt x="315912" y="337901"/>
                  </a:lnTo>
                  <a:lnTo>
                    <a:pt x="318414" y="339700"/>
                  </a:lnTo>
                  <a:lnTo>
                    <a:pt x="321293" y="340974"/>
                  </a:lnTo>
                  <a:lnTo>
                    <a:pt x="324172" y="342248"/>
                  </a:lnTo>
                  <a:lnTo>
                    <a:pt x="327185" y="342889"/>
                  </a:lnTo>
                  <a:lnTo>
                    <a:pt x="330334" y="342898"/>
                  </a:lnTo>
                  <a:lnTo>
                    <a:pt x="333482" y="342906"/>
                  </a:lnTo>
                  <a:lnTo>
                    <a:pt x="336499" y="342281"/>
                  </a:lnTo>
                  <a:lnTo>
                    <a:pt x="339385" y="341023"/>
                  </a:lnTo>
                  <a:lnTo>
                    <a:pt x="342271" y="339765"/>
                  </a:lnTo>
                  <a:lnTo>
                    <a:pt x="344782" y="337979"/>
                  </a:lnTo>
                  <a:lnTo>
                    <a:pt x="371277" y="303418"/>
                  </a:lnTo>
                  <a:lnTo>
                    <a:pt x="392788" y="253576"/>
                  </a:lnTo>
                  <a:lnTo>
                    <a:pt x="400050" y="199935"/>
                  </a:lnTo>
                  <a:lnTo>
                    <a:pt x="394766" y="154080"/>
                  </a:lnTo>
                  <a:lnTo>
                    <a:pt x="379717" y="111992"/>
                  </a:lnTo>
                  <a:lnTo>
                    <a:pt x="356103" y="74869"/>
                  </a:lnTo>
                  <a:lnTo>
                    <a:pt x="325126" y="43911"/>
                  </a:lnTo>
                  <a:lnTo>
                    <a:pt x="287986" y="20314"/>
                  </a:lnTo>
                  <a:lnTo>
                    <a:pt x="245885" y="5278"/>
                  </a:lnTo>
                  <a:lnTo>
                    <a:pt x="200025" y="0"/>
                  </a:lnTo>
                  <a:close/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43000" y="2838449"/>
              <a:ext cx="285750" cy="142875"/>
            </a:xfrm>
            <a:custGeom>
              <a:avLst/>
              <a:gdLst/>
              <a:ahLst/>
              <a:cxnLst/>
              <a:rect l="l" t="t" r="r" b="b"/>
              <a:pathLst>
                <a:path w="285750" h="142875">
                  <a:moveTo>
                    <a:pt x="142875" y="0"/>
                  </a:moveTo>
                  <a:lnTo>
                    <a:pt x="142875" y="28575"/>
                  </a:lnTo>
                </a:path>
                <a:path w="285750" h="142875">
                  <a:moveTo>
                    <a:pt x="285750" y="142875"/>
                  </a:moveTo>
                  <a:lnTo>
                    <a:pt x="257175" y="142875"/>
                  </a:lnTo>
                </a:path>
                <a:path w="285750" h="142875">
                  <a:moveTo>
                    <a:pt x="28575" y="142875"/>
                  </a:moveTo>
                  <a:lnTo>
                    <a:pt x="0" y="142875"/>
                  </a:lnTo>
                </a:path>
                <a:path w="285750" h="142875">
                  <a:moveTo>
                    <a:pt x="62052" y="62052"/>
                  </a:moveTo>
                  <a:lnTo>
                    <a:pt x="41844" y="41844"/>
                  </a:lnTo>
                </a:path>
                <a:path w="285750" h="142875">
                  <a:moveTo>
                    <a:pt x="223697" y="62052"/>
                  </a:moveTo>
                  <a:lnTo>
                    <a:pt x="243905" y="41844"/>
                  </a:lnTo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100137" y="4376737"/>
            <a:ext cx="371475" cy="371475"/>
            <a:chOff x="1100137" y="4376737"/>
            <a:chExt cx="371475" cy="371475"/>
          </a:xfrm>
        </p:grpSpPr>
        <p:sp>
          <p:nvSpPr>
            <p:cNvPr id="17" name="object 17" descr=""/>
            <p:cNvSpPr/>
            <p:nvPr/>
          </p:nvSpPr>
          <p:spPr>
            <a:xfrm>
              <a:off x="1128712" y="4405312"/>
              <a:ext cx="314325" cy="31432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42862" y="0"/>
                  </a:moveTo>
                  <a:lnTo>
                    <a:pt x="271462" y="0"/>
                  </a:lnTo>
                  <a:lnTo>
                    <a:pt x="277146" y="0"/>
                  </a:lnTo>
                  <a:lnTo>
                    <a:pt x="282613" y="1087"/>
                  </a:lnTo>
                  <a:lnTo>
                    <a:pt x="311062" y="26459"/>
                  </a:lnTo>
                  <a:lnTo>
                    <a:pt x="313237" y="31710"/>
                  </a:lnTo>
                  <a:lnTo>
                    <a:pt x="314324" y="37178"/>
                  </a:lnTo>
                  <a:lnTo>
                    <a:pt x="314325" y="42862"/>
                  </a:lnTo>
                  <a:lnTo>
                    <a:pt x="314325" y="271462"/>
                  </a:lnTo>
                  <a:lnTo>
                    <a:pt x="314324" y="277146"/>
                  </a:lnTo>
                  <a:lnTo>
                    <a:pt x="313237" y="282613"/>
                  </a:lnTo>
                  <a:lnTo>
                    <a:pt x="311062" y="287865"/>
                  </a:lnTo>
                  <a:lnTo>
                    <a:pt x="308887" y="293116"/>
                  </a:lnTo>
                  <a:lnTo>
                    <a:pt x="287865" y="311062"/>
                  </a:lnTo>
                  <a:lnTo>
                    <a:pt x="282613" y="313237"/>
                  </a:lnTo>
                  <a:lnTo>
                    <a:pt x="277146" y="314324"/>
                  </a:lnTo>
                  <a:lnTo>
                    <a:pt x="271462" y="314325"/>
                  </a:lnTo>
                  <a:lnTo>
                    <a:pt x="42862" y="314325"/>
                  </a:lnTo>
                  <a:lnTo>
                    <a:pt x="37178" y="314324"/>
                  </a:lnTo>
                  <a:lnTo>
                    <a:pt x="31710" y="313237"/>
                  </a:lnTo>
                  <a:lnTo>
                    <a:pt x="26459" y="311062"/>
                  </a:lnTo>
                  <a:lnTo>
                    <a:pt x="21208" y="308887"/>
                  </a:lnTo>
                  <a:lnTo>
                    <a:pt x="3262" y="287865"/>
                  </a:lnTo>
                  <a:lnTo>
                    <a:pt x="1087" y="282613"/>
                  </a:lnTo>
                  <a:lnTo>
                    <a:pt x="0" y="277146"/>
                  </a:lnTo>
                  <a:lnTo>
                    <a:pt x="0" y="271462"/>
                  </a:lnTo>
                  <a:lnTo>
                    <a:pt x="0" y="42862"/>
                  </a:lnTo>
                  <a:lnTo>
                    <a:pt x="12554" y="12554"/>
                  </a:lnTo>
                  <a:lnTo>
                    <a:pt x="16573" y="8534"/>
                  </a:lnTo>
                  <a:lnTo>
                    <a:pt x="21208" y="5437"/>
                  </a:lnTo>
                  <a:lnTo>
                    <a:pt x="26459" y="3262"/>
                  </a:lnTo>
                  <a:lnTo>
                    <a:pt x="31710" y="1087"/>
                  </a:lnTo>
                  <a:lnTo>
                    <a:pt x="37178" y="0"/>
                  </a:lnTo>
                  <a:lnTo>
                    <a:pt x="42862" y="0"/>
                  </a:lnTo>
                  <a:close/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574" y="4448175"/>
              <a:ext cx="228600" cy="22860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100137" y="437673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185737" y="28575"/>
                  </a:moveTo>
                  <a:lnTo>
                    <a:pt x="185737" y="0"/>
                  </a:lnTo>
                </a:path>
                <a:path w="371475" h="371475">
                  <a:moveTo>
                    <a:pt x="257175" y="28575"/>
                  </a:moveTo>
                  <a:lnTo>
                    <a:pt x="257175" y="0"/>
                  </a:lnTo>
                </a:path>
                <a:path w="371475" h="371475">
                  <a:moveTo>
                    <a:pt x="114300" y="28575"/>
                  </a:moveTo>
                  <a:lnTo>
                    <a:pt x="114300" y="0"/>
                  </a:lnTo>
                </a:path>
                <a:path w="371475" h="371475">
                  <a:moveTo>
                    <a:pt x="185737" y="371475"/>
                  </a:moveTo>
                  <a:lnTo>
                    <a:pt x="185737" y="342900"/>
                  </a:lnTo>
                </a:path>
                <a:path w="371475" h="371475">
                  <a:moveTo>
                    <a:pt x="257175" y="371475"/>
                  </a:moveTo>
                  <a:lnTo>
                    <a:pt x="257175" y="342900"/>
                  </a:lnTo>
                </a:path>
                <a:path w="371475" h="371475">
                  <a:moveTo>
                    <a:pt x="114300" y="371475"/>
                  </a:moveTo>
                  <a:lnTo>
                    <a:pt x="114300" y="342900"/>
                  </a:lnTo>
                </a:path>
                <a:path w="371475" h="371475">
                  <a:moveTo>
                    <a:pt x="342900" y="185737"/>
                  </a:moveTo>
                  <a:lnTo>
                    <a:pt x="371475" y="185737"/>
                  </a:lnTo>
                </a:path>
                <a:path w="371475" h="371475">
                  <a:moveTo>
                    <a:pt x="342900" y="257175"/>
                  </a:moveTo>
                  <a:lnTo>
                    <a:pt x="371475" y="257175"/>
                  </a:lnTo>
                </a:path>
                <a:path w="371475" h="371475">
                  <a:moveTo>
                    <a:pt x="342900" y="114300"/>
                  </a:moveTo>
                  <a:lnTo>
                    <a:pt x="371475" y="114300"/>
                  </a:lnTo>
                </a:path>
                <a:path w="371475" h="371475">
                  <a:moveTo>
                    <a:pt x="0" y="185737"/>
                  </a:moveTo>
                  <a:lnTo>
                    <a:pt x="28575" y="185737"/>
                  </a:lnTo>
                </a:path>
                <a:path w="371475" h="371475">
                  <a:moveTo>
                    <a:pt x="0" y="257175"/>
                  </a:moveTo>
                  <a:lnTo>
                    <a:pt x="28575" y="257175"/>
                  </a:lnTo>
                </a:path>
                <a:path w="371475" h="371475">
                  <a:moveTo>
                    <a:pt x="0" y="114300"/>
                  </a:moveTo>
                  <a:lnTo>
                    <a:pt x="28575" y="114300"/>
                  </a:lnTo>
                </a:path>
              </a:pathLst>
            </a:custGeom>
            <a:ln w="28575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1999" y="1333499"/>
            <a:ext cx="571500" cy="38100"/>
          </a:xfrm>
          <a:custGeom>
            <a:avLst/>
            <a:gdLst/>
            <a:ahLst/>
            <a:cxnLst/>
            <a:rect l="l" t="t" r="r" b="b"/>
            <a:pathLst>
              <a:path w="571500" h="38100">
                <a:moveTo>
                  <a:pt x="571499" y="38099"/>
                </a:moveTo>
                <a:lnTo>
                  <a:pt x="0" y="38099"/>
                </a:lnTo>
                <a:lnTo>
                  <a:pt x="0" y="0"/>
                </a:lnTo>
                <a:lnTo>
                  <a:pt x="571499" y="0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3FC1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9299" y="575563"/>
            <a:ext cx="5969000" cy="64579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490"/>
              <a:t>在你</a:t>
            </a:r>
            <a:r>
              <a:rPr dirty="0" sz="3600" b="1">
                <a:latin typeface="微软雅黑"/>
                <a:cs typeface="微软雅黑"/>
              </a:rPr>
              <a:t>的</a:t>
            </a:r>
            <a:r>
              <a:rPr dirty="0" spc="-490"/>
              <a:t>客</a:t>
            </a:r>
            <a:r>
              <a:rPr dirty="0" sz="3600" b="1">
                <a:latin typeface="微软雅黑"/>
                <a:cs typeface="微软雅黑"/>
              </a:rPr>
              <a:t>厅里：</a:t>
            </a:r>
            <a:r>
              <a:rPr dirty="0" spc="-490"/>
              <a:t>智能电视</a:t>
            </a:r>
            <a:r>
              <a:rPr dirty="0" sz="3600" b="1">
                <a:latin typeface="微软雅黑"/>
                <a:cs typeface="微软雅黑"/>
              </a:rPr>
              <a:t>盒</a:t>
            </a:r>
            <a:r>
              <a:rPr dirty="0" spc="-540"/>
              <a:t>子</a:t>
            </a:r>
            <a:endParaRPr sz="3600">
              <a:latin typeface="微软雅黑"/>
              <a:cs typeface="微软雅黑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41831" y="2770631"/>
            <a:ext cx="1984375" cy="1984375"/>
            <a:chOff x="941831" y="2770631"/>
            <a:chExt cx="1984375" cy="1984375"/>
          </a:xfrm>
        </p:grpSpPr>
        <p:sp>
          <p:nvSpPr>
            <p:cNvPr id="5" name="object 5" descr=""/>
            <p:cNvSpPr/>
            <p:nvPr/>
          </p:nvSpPr>
          <p:spPr>
            <a:xfrm>
              <a:off x="941831" y="2770631"/>
              <a:ext cx="1984375" cy="1984375"/>
            </a:xfrm>
            <a:custGeom>
              <a:avLst/>
              <a:gdLst/>
              <a:ahLst/>
              <a:cxnLst/>
              <a:rect l="l" t="t" r="r" b="b"/>
              <a:pathLst>
                <a:path w="1984375" h="1984375">
                  <a:moveTo>
                    <a:pt x="1984247" y="1984247"/>
                  </a:moveTo>
                  <a:lnTo>
                    <a:pt x="0" y="1984247"/>
                  </a:lnTo>
                  <a:lnTo>
                    <a:pt x="0" y="0"/>
                  </a:lnTo>
                  <a:lnTo>
                    <a:pt x="1984247" y="0"/>
                  </a:lnTo>
                  <a:lnTo>
                    <a:pt x="1984247" y="305942"/>
                  </a:lnTo>
                  <a:lnTo>
                    <a:pt x="591692" y="305942"/>
                  </a:lnTo>
                  <a:lnTo>
                    <a:pt x="572926" y="306849"/>
                  </a:lnTo>
                  <a:lnTo>
                    <a:pt x="518791" y="320443"/>
                  </a:lnTo>
                  <a:lnTo>
                    <a:pt x="470899" y="349109"/>
                  </a:lnTo>
                  <a:lnTo>
                    <a:pt x="433268" y="390586"/>
                  </a:lnTo>
                  <a:lnTo>
                    <a:pt x="409349" y="441225"/>
                  </a:lnTo>
                  <a:lnTo>
                    <a:pt x="401192" y="496442"/>
                  </a:lnTo>
                  <a:lnTo>
                    <a:pt x="401192" y="1296542"/>
                  </a:lnTo>
                  <a:lnTo>
                    <a:pt x="409349" y="1351759"/>
                  </a:lnTo>
                  <a:lnTo>
                    <a:pt x="433268" y="1402398"/>
                  </a:lnTo>
                  <a:lnTo>
                    <a:pt x="470899" y="1443875"/>
                  </a:lnTo>
                  <a:lnTo>
                    <a:pt x="518791" y="1472541"/>
                  </a:lnTo>
                  <a:lnTo>
                    <a:pt x="572926" y="1486136"/>
                  </a:lnTo>
                  <a:lnTo>
                    <a:pt x="591692" y="1487042"/>
                  </a:lnTo>
                  <a:lnTo>
                    <a:pt x="1984247" y="1487042"/>
                  </a:lnTo>
                  <a:lnTo>
                    <a:pt x="1984247" y="1984247"/>
                  </a:lnTo>
                  <a:close/>
                </a:path>
                <a:path w="1984375" h="1984375">
                  <a:moveTo>
                    <a:pt x="1984247" y="1487042"/>
                  </a:moveTo>
                  <a:lnTo>
                    <a:pt x="1391792" y="1487042"/>
                  </a:lnTo>
                  <a:lnTo>
                    <a:pt x="1410558" y="1486136"/>
                  </a:lnTo>
                  <a:lnTo>
                    <a:pt x="1428964" y="1483417"/>
                  </a:lnTo>
                  <a:lnTo>
                    <a:pt x="1481684" y="1464522"/>
                  </a:lnTo>
                  <a:lnTo>
                    <a:pt x="1526496" y="1431246"/>
                  </a:lnTo>
                  <a:lnTo>
                    <a:pt x="1559772" y="1386434"/>
                  </a:lnTo>
                  <a:lnTo>
                    <a:pt x="1578667" y="1333714"/>
                  </a:lnTo>
                  <a:lnTo>
                    <a:pt x="1582292" y="1296542"/>
                  </a:lnTo>
                  <a:lnTo>
                    <a:pt x="1582292" y="496442"/>
                  </a:lnTo>
                  <a:lnTo>
                    <a:pt x="1574135" y="441225"/>
                  </a:lnTo>
                  <a:lnTo>
                    <a:pt x="1550217" y="390586"/>
                  </a:lnTo>
                  <a:lnTo>
                    <a:pt x="1512585" y="349109"/>
                  </a:lnTo>
                  <a:lnTo>
                    <a:pt x="1464693" y="320443"/>
                  </a:lnTo>
                  <a:lnTo>
                    <a:pt x="1410558" y="306849"/>
                  </a:lnTo>
                  <a:lnTo>
                    <a:pt x="1391792" y="305942"/>
                  </a:lnTo>
                  <a:lnTo>
                    <a:pt x="1984247" y="305942"/>
                  </a:lnTo>
                  <a:lnTo>
                    <a:pt x="1984247" y="1487042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024" y="3076574"/>
              <a:ext cx="1181099" cy="118109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79660" y="4449952"/>
            <a:ext cx="2311400" cy="88265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dirty="0" sz="1700" spc="-210" b="1">
                <a:solidFill>
                  <a:srgbClr val="3FC1C8"/>
                </a:solidFill>
                <a:latin typeface="Malgun Gothic"/>
                <a:cs typeface="Malgun Gothic"/>
              </a:rPr>
              <a:t>智</a:t>
            </a:r>
            <a:r>
              <a:rPr dirty="0" sz="1700" spc="-210" b="1">
                <a:solidFill>
                  <a:srgbClr val="3FC1C8"/>
                </a:solidFill>
                <a:latin typeface="Microsoft JhengHei"/>
                <a:cs typeface="Microsoft JhengHei"/>
              </a:rPr>
              <a:t>能</a:t>
            </a:r>
            <a:r>
              <a:rPr dirty="0" sz="1500" b="1">
                <a:solidFill>
                  <a:srgbClr val="3FC1C8"/>
                </a:solidFill>
                <a:latin typeface="微软雅黑"/>
                <a:cs typeface="微软雅黑"/>
              </a:rPr>
              <a:t>中</a:t>
            </a:r>
            <a:r>
              <a:rPr dirty="0" sz="1700" spc="-50" b="1">
                <a:solidFill>
                  <a:srgbClr val="3FC1C8"/>
                </a:solidFill>
                <a:latin typeface="Malgun Gothic"/>
                <a:cs typeface="Malgun Gothic"/>
              </a:rPr>
              <a:t>控</a:t>
            </a:r>
            <a:endParaRPr sz="1700">
              <a:latin typeface="Malgun Gothic"/>
              <a:cs typeface="Malgun Gothic"/>
            </a:endParaRPr>
          </a:p>
          <a:p>
            <a:pPr algn="ctr" marL="12065" marR="5080">
              <a:lnSpc>
                <a:spcPct val="110300"/>
              </a:lnSpc>
            </a:pP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电视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盒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子作为家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庭娱乐</a:t>
            </a:r>
            <a:r>
              <a:rPr dirty="0" sz="1700" spc="-215">
                <a:solidFill>
                  <a:srgbClr val="FFFFFF"/>
                </a:solidFill>
                <a:latin typeface="宋体"/>
                <a:cs typeface="宋体"/>
              </a:rPr>
              <a:t>和智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能生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态的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控制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中</a:t>
            </a:r>
            <a:r>
              <a:rPr dirty="0" sz="1700" spc="-50">
                <a:solidFill>
                  <a:srgbClr val="FFFFFF"/>
                </a:solidFill>
                <a:latin typeface="宋体"/>
                <a:cs typeface="宋体"/>
              </a:rPr>
              <a:t>心</a:t>
            </a:r>
            <a:endParaRPr sz="1700">
              <a:latin typeface="宋体"/>
              <a:cs typeface="宋体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124199" y="3495674"/>
            <a:ext cx="1781175" cy="95250"/>
            <a:chOff x="3124199" y="3495674"/>
            <a:chExt cx="1781175" cy="9525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399" y="3533774"/>
              <a:ext cx="1628774" cy="1904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124187" y="3495674"/>
              <a:ext cx="1781175" cy="95250"/>
            </a:xfrm>
            <a:custGeom>
              <a:avLst/>
              <a:gdLst/>
              <a:ahLst/>
              <a:cxnLst/>
              <a:rect l="l" t="t" r="r" b="b"/>
              <a:pathLst>
                <a:path w="1781175" h="95250">
                  <a:moveTo>
                    <a:pt x="76200" y="47625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76200" y="47625"/>
                  </a:lnTo>
                  <a:close/>
                </a:path>
                <a:path w="1781175" h="95250">
                  <a:moveTo>
                    <a:pt x="1781175" y="0"/>
                  </a:moveTo>
                  <a:lnTo>
                    <a:pt x="1704975" y="47625"/>
                  </a:lnTo>
                  <a:lnTo>
                    <a:pt x="1781175" y="95250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5102351" y="2770631"/>
            <a:ext cx="1987550" cy="1984375"/>
            <a:chOff x="5102351" y="2770631"/>
            <a:chExt cx="1987550" cy="1984375"/>
          </a:xfrm>
        </p:grpSpPr>
        <p:sp>
          <p:nvSpPr>
            <p:cNvPr id="12" name="object 12" descr=""/>
            <p:cNvSpPr/>
            <p:nvPr/>
          </p:nvSpPr>
          <p:spPr>
            <a:xfrm>
              <a:off x="5102351" y="2770631"/>
              <a:ext cx="1987550" cy="1984375"/>
            </a:xfrm>
            <a:custGeom>
              <a:avLst/>
              <a:gdLst/>
              <a:ahLst/>
              <a:cxnLst/>
              <a:rect l="l" t="t" r="r" b="b"/>
              <a:pathLst>
                <a:path w="1987550" h="1984375">
                  <a:moveTo>
                    <a:pt x="1987295" y="1984247"/>
                  </a:moveTo>
                  <a:lnTo>
                    <a:pt x="0" y="1984247"/>
                  </a:lnTo>
                  <a:lnTo>
                    <a:pt x="0" y="0"/>
                  </a:lnTo>
                  <a:lnTo>
                    <a:pt x="1987295" y="0"/>
                  </a:lnTo>
                  <a:lnTo>
                    <a:pt x="1987295" y="305942"/>
                  </a:lnTo>
                  <a:lnTo>
                    <a:pt x="593597" y="305942"/>
                  </a:lnTo>
                  <a:lnTo>
                    <a:pt x="574831" y="306849"/>
                  </a:lnTo>
                  <a:lnTo>
                    <a:pt x="520695" y="320443"/>
                  </a:lnTo>
                  <a:lnTo>
                    <a:pt x="472803" y="349109"/>
                  </a:lnTo>
                  <a:lnTo>
                    <a:pt x="435172" y="390586"/>
                  </a:lnTo>
                  <a:lnTo>
                    <a:pt x="411253" y="441225"/>
                  </a:lnTo>
                  <a:lnTo>
                    <a:pt x="403097" y="496442"/>
                  </a:lnTo>
                  <a:lnTo>
                    <a:pt x="403097" y="1296542"/>
                  </a:lnTo>
                  <a:lnTo>
                    <a:pt x="411254" y="1351759"/>
                  </a:lnTo>
                  <a:lnTo>
                    <a:pt x="435172" y="1402398"/>
                  </a:lnTo>
                  <a:lnTo>
                    <a:pt x="472803" y="1443875"/>
                  </a:lnTo>
                  <a:lnTo>
                    <a:pt x="520695" y="1472541"/>
                  </a:lnTo>
                  <a:lnTo>
                    <a:pt x="574831" y="1486136"/>
                  </a:lnTo>
                  <a:lnTo>
                    <a:pt x="593597" y="1487042"/>
                  </a:lnTo>
                  <a:lnTo>
                    <a:pt x="1987295" y="1487042"/>
                  </a:lnTo>
                  <a:lnTo>
                    <a:pt x="1987295" y="1984247"/>
                  </a:lnTo>
                  <a:close/>
                </a:path>
                <a:path w="1987550" h="1984375">
                  <a:moveTo>
                    <a:pt x="1987295" y="1487042"/>
                  </a:moveTo>
                  <a:lnTo>
                    <a:pt x="1393697" y="1487042"/>
                  </a:lnTo>
                  <a:lnTo>
                    <a:pt x="1412463" y="1486136"/>
                  </a:lnTo>
                  <a:lnTo>
                    <a:pt x="1430869" y="1483417"/>
                  </a:lnTo>
                  <a:lnTo>
                    <a:pt x="1483589" y="1464522"/>
                  </a:lnTo>
                  <a:lnTo>
                    <a:pt x="1528400" y="1431246"/>
                  </a:lnTo>
                  <a:lnTo>
                    <a:pt x="1561677" y="1386434"/>
                  </a:lnTo>
                  <a:lnTo>
                    <a:pt x="1580571" y="1333714"/>
                  </a:lnTo>
                  <a:lnTo>
                    <a:pt x="1584197" y="1296542"/>
                  </a:lnTo>
                  <a:lnTo>
                    <a:pt x="1584197" y="496442"/>
                  </a:lnTo>
                  <a:lnTo>
                    <a:pt x="1576040" y="441225"/>
                  </a:lnTo>
                  <a:lnTo>
                    <a:pt x="1552121" y="390586"/>
                  </a:lnTo>
                  <a:lnTo>
                    <a:pt x="1514490" y="349109"/>
                  </a:lnTo>
                  <a:lnTo>
                    <a:pt x="1466597" y="320443"/>
                  </a:lnTo>
                  <a:lnTo>
                    <a:pt x="1412463" y="306849"/>
                  </a:lnTo>
                  <a:lnTo>
                    <a:pt x="1393697" y="305942"/>
                  </a:lnTo>
                  <a:lnTo>
                    <a:pt x="1987295" y="305942"/>
                  </a:lnTo>
                  <a:lnTo>
                    <a:pt x="1987295" y="1487042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514974" y="3086099"/>
              <a:ext cx="1162050" cy="1162050"/>
            </a:xfrm>
            <a:custGeom>
              <a:avLst/>
              <a:gdLst/>
              <a:ahLst/>
              <a:cxnLst/>
              <a:rect l="l" t="t" r="r" b="b"/>
              <a:pathLst>
                <a:path w="1162050" h="1162050">
                  <a:moveTo>
                    <a:pt x="981074" y="1162049"/>
                  </a:moveTo>
                  <a:lnTo>
                    <a:pt x="180974" y="1162049"/>
                  </a:lnTo>
                  <a:lnTo>
                    <a:pt x="172084" y="1161832"/>
                  </a:lnTo>
                  <a:lnTo>
                    <a:pt x="128439" y="1154258"/>
                  </a:lnTo>
                  <a:lnTo>
                    <a:pt x="87943" y="1136308"/>
                  </a:lnTo>
                  <a:lnTo>
                    <a:pt x="53006" y="1109043"/>
                  </a:lnTo>
                  <a:lnTo>
                    <a:pt x="25740" y="1074105"/>
                  </a:lnTo>
                  <a:lnTo>
                    <a:pt x="7789" y="1033609"/>
                  </a:lnTo>
                  <a:lnTo>
                    <a:pt x="217" y="989965"/>
                  </a:lnTo>
                  <a:lnTo>
                    <a:pt x="0" y="981074"/>
                  </a:lnTo>
                  <a:lnTo>
                    <a:pt x="0" y="180974"/>
                  </a:lnTo>
                  <a:lnTo>
                    <a:pt x="5424" y="136990"/>
                  </a:lnTo>
                  <a:lnTo>
                    <a:pt x="21366" y="95662"/>
                  </a:lnTo>
                  <a:lnTo>
                    <a:pt x="46872" y="59446"/>
                  </a:lnTo>
                  <a:lnTo>
                    <a:pt x="80430" y="30499"/>
                  </a:lnTo>
                  <a:lnTo>
                    <a:pt x="120015" y="10574"/>
                  </a:lnTo>
                  <a:lnTo>
                    <a:pt x="163236" y="869"/>
                  </a:lnTo>
                  <a:lnTo>
                    <a:pt x="180974" y="0"/>
                  </a:lnTo>
                  <a:lnTo>
                    <a:pt x="981074" y="0"/>
                  </a:lnTo>
                  <a:lnTo>
                    <a:pt x="1025059" y="5424"/>
                  </a:lnTo>
                  <a:lnTo>
                    <a:pt x="1066386" y="21367"/>
                  </a:lnTo>
                  <a:lnTo>
                    <a:pt x="1102602" y="46873"/>
                  </a:lnTo>
                  <a:lnTo>
                    <a:pt x="1131549" y="80430"/>
                  </a:lnTo>
                  <a:lnTo>
                    <a:pt x="1151475" y="120015"/>
                  </a:lnTo>
                  <a:lnTo>
                    <a:pt x="1161180" y="163236"/>
                  </a:lnTo>
                  <a:lnTo>
                    <a:pt x="1162049" y="180974"/>
                  </a:lnTo>
                  <a:lnTo>
                    <a:pt x="1162049" y="981074"/>
                  </a:lnTo>
                  <a:lnTo>
                    <a:pt x="1156624" y="1025058"/>
                  </a:lnTo>
                  <a:lnTo>
                    <a:pt x="1140681" y="1066386"/>
                  </a:lnTo>
                  <a:lnTo>
                    <a:pt x="1115176" y="1102602"/>
                  </a:lnTo>
                  <a:lnTo>
                    <a:pt x="1081618" y="1131549"/>
                  </a:lnTo>
                  <a:lnTo>
                    <a:pt x="1042033" y="1151475"/>
                  </a:lnTo>
                  <a:lnTo>
                    <a:pt x="998813" y="1161180"/>
                  </a:lnTo>
                  <a:lnTo>
                    <a:pt x="981074" y="1162049"/>
                  </a:lnTo>
                  <a:close/>
                </a:path>
              </a:pathLst>
            </a:custGeom>
            <a:solidFill>
              <a:srgbClr val="3FC1C8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514974" y="3086099"/>
              <a:ext cx="1162050" cy="1162050"/>
            </a:xfrm>
            <a:custGeom>
              <a:avLst/>
              <a:gdLst/>
              <a:ahLst/>
              <a:cxnLst/>
              <a:rect l="l" t="t" r="r" b="b"/>
              <a:pathLst>
                <a:path w="1162050" h="1162050">
                  <a:moveTo>
                    <a:pt x="0" y="981074"/>
                  </a:moveTo>
                  <a:lnTo>
                    <a:pt x="0" y="180974"/>
                  </a:lnTo>
                  <a:lnTo>
                    <a:pt x="217" y="172084"/>
                  </a:lnTo>
                  <a:lnTo>
                    <a:pt x="7789" y="128439"/>
                  </a:lnTo>
                  <a:lnTo>
                    <a:pt x="25740" y="87943"/>
                  </a:lnTo>
                  <a:lnTo>
                    <a:pt x="53006" y="53006"/>
                  </a:lnTo>
                  <a:lnTo>
                    <a:pt x="87943" y="25740"/>
                  </a:lnTo>
                  <a:lnTo>
                    <a:pt x="128439" y="7790"/>
                  </a:lnTo>
                  <a:lnTo>
                    <a:pt x="172084" y="217"/>
                  </a:lnTo>
                  <a:lnTo>
                    <a:pt x="180974" y="0"/>
                  </a:lnTo>
                  <a:lnTo>
                    <a:pt x="981074" y="0"/>
                  </a:lnTo>
                  <a:lnTo>
                    <a:pt x="1025059" y="5424"/>
                  </a:lnTo>
                  <a:lnTo>
                    <a:pt x="1066386" y="21367"/>
                  </a:lnTo>
                  <a:lnTo>
                    <a:pt x="1102602" y="46873"/>
                  </a:lnTo>
                  <a:lnTo>
                    <a:pt x="1131549" y="80430"/>
                  </a:lnTo>
                  <a:lnTo>
                    <a:pt x="1151475" y="120015"/>
                  </a:lnTo>
                  <a:lnTo>
                    <a:pt x="1161180" y="163236"/>
                  </a:lnTo>
                  <a:lnTo>
                    <a:pt x="1162049" y="180974"/>
                  </a:lnTo>
                  <a:lnTo>
                    <a:pt x="1162049" y="981074"/>
                  </a:lnTo>
                  <a:lnTo>
                    <a:pt x="1156624" y="1025058"/>
                  </a:lnTo>
                  <a:lnTo>
                    <a:pt x="1140681" y="1066386"/>
                  </a:lnTo>
                  <a:lnTo>
                    <a:pt x="1115176" y="1102602"/>
                  </a:lnTo>
                  <a:lnTo>
                    <a:pt x="1081618" y="1131549"/>
                  </a:lnTo>
                  <a:lnTo>
                    <a:pt x="1042033" y="1151475"/>
                  </a:lnTo>
                  <a:lnTo>
                    <a:pt x="998813" y="1161180"/>
                  </a:lnTo>
                  <a:lnTo>
                    <a:pt x="981074" y="1162049"/>
                  </a:lnTo>
                  <a:lnTo>
                    <a:pt x="180974" y="1162049"/>
                  </a:lnTo>
                  <a:lnTo>
                    <a:pt x="136990" y="1156624"/>
                  </a:lnTo>
                  <a:lnTo>
                    <a:pt x="95662" y="1140681"/>
                  </a:lnTo>
                  <a:lnTo>
                    <a:pt x="59446" y="1115176"/>
                  </a:lnTo>
                  <a:lnTo>
                    <a:pt x="30498" y="1081618"/>
                  </a:lnTo>
                  <a:lnTo>
                    <a:pt x="10573" y="1042033"/>
                  </a:lnTo>
                  <a:lnTo>
                    <a:pt x="868" y="998813"/>
                  </a:lnTo>
                  <a:lnTo>
                    <a:pt x="0" y="981074"/>
                  </a:lnTo>
                  <a:close/>
                </a:path>
              </a:pathLst>
            </a:custGeom>
            <a:ln w="19049">
              <a:solidFill>
                <a:srgbClr val="3FC1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940299" y="4449952"/>
            <a:ext cx="2311400" cy="88265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dirty="0" sz="1500" b="1">
                <a:solidFill>
                  <a:srgbClr val="3FC1C8"/>
                </a:solidFill>
                <a:latin typeface="微软雅黑"/>
                <a:cs typeface="微软雅黑"/>
              </a:rPr>
              <a:t>4K</a:t>
            </a:r>
            <a:r>
              <a:rPr dirty="0" sz="1700" spc="-210" b="1">
                <a:solidFill>
                  <a:srgbClr val="3FC1C8"/>
                </a:solidFill>
                <a:latin typeface="Microsoft JhengHei"/>
                <a:cs typeface="Microsoft JhengHei"/>
              </a:rPr>
              <a:t>视</a:t>
            </a:r>
            <a:r>
              <a:rPr dirty="0" sz="1500" spc="-50" b="1">
                <a:solidFill>
                  <a:srgbClr val="3FC1C8"/>
                </a:solidFill>
                <a:latin typeface="微软雅黑"/>
                <a:cs typeface="微软雅黑"/>
              </a:rPr>
              <a:t>界</a:t>
            </a:r>
            <a:endParaRPr sz="1500">
              <a:latin typeface="微软雅黑"/>
              <a:cs typeface="微软雅黑"/>
            </a:endParaRPr>
          </a:p>
          <a:p>
            <a:pPr algn="ctr" marL="12700" marR="5080">
              <a:lnSpc>
                <a:spcPct val="110300"/>
              </a:lnSpc>
            </a:pP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得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益于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RK3399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出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色的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视</a:t>
            </a:r>
            <a:r>
              <a:rPr dirty="0" sz="1500" spc="-50">
                <a:solidFill>
                  <a:srgbClr val="FFFFFF"/>
                </a:solidFill>
                <a:latin typeface="微软雅黑"/>
                <a:cs typeface="微软雅黑"/>
              </a:rPr>
              <a:t>频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解码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能力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，享受影院级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画</a:t>
            </a:r>
            <a:r>
              <a:rPr dirty="0" sz="1500" spc="-50">
                <a:solidFill>
                  <a:srgbClr val="FFFFFF"/>
                </a:solidFill>
                <a:latin typeface="微软雅黑"/>
                <a:cs typeface="微软雅黑"/>
              </a:rPr>
              <a:t>质</a:t>
            </a:r>
            <a:endParaRPr sz="1500">
              <a:latin typeface="微软雅黑"/>
              <a:cs typeface="微软雅黑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4413" y="3614588"/>
            <a:ext cx="143172" cy="104923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7286624" y="3495674"/>
            <a:ext cx="1781175" cy="95250"/>
            <a:chOff x="7286624" y="3495674"/>
            <a:chExt cx="1781175" cy="95250"/>
          </a:xfrm>
        </p:grpSpPr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2824" y="3533774"/>
              <a:ext cx="1628774" cy="1904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7286612" y="3495674"/>
              <a:ext cx="1781175" cy="95250"/>
            </a:xfrm>
            <a:custGeom>
              <a:avLst/>
              <a:gdLst/>
              <a:ahLst/>
              <a:cxnLst/>
              <a:rect l="l" t="t" r="r" b="b"/>
              <a:pathLst>
                <a:path w="1781175" h="95250">
                  <a:moveTo>
                    <a:pt x="76200" y="47625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76200" y="47625"/>
                  </a:lnTo>
                  <a:close/>
                </a:path>
                <a:path w="1781175" h="95250">
                  <a:moveTo>
                    <a:pt x="1781175" y="0"/>
                  </a:moveTo>
                  <a:lnTo>
                    <a:pt x="1704975" y="47625"/>
                  </a:lnTo>
                  <a:lnTo>
                    <a:pt x="1781175" y="95250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3FC1C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9265919" y="2770631"/>
            <a:ext cx="1984375" cy="1984375"/>
            <a:chOff x="9265919" y="2770631"/>
            <a:chExt cx="1984375" cy="1984375"/>
          </a:xfrm>
        </p:grpSpPr>
        <p:sp>
          <p:nvSpPr>
            <p:cNvPr id="21" name="object 21" descr=""/>
            <p:cNvSpPr/>
            <p:nvPr/>
          </p:nvSpPr>
          <p:spPr>
            <a:xfrm>
              <a:off x="9265919" y="2770631"/>
              <a:ext cx="1984375" cy="1984375"/>
            </a:xfrm>
            <a:custGeom>
              <a:avLst/>
              <a:gdLst/>
              <a:ahLst/>
              <a:cxnLst/>
              <a:rect l="l" t="t" r="r" b="b"/>
              <a:pathLst>
                <a:path w="1984375" h="1984375">
                  <a:moveTo>
                    <a:pt x="1984247" y="1984247"/>
                  </a:moveTo>
                  <a:lnTo>
                    <a:pt x="0" y="1984247"/>
                  </a:lnTo>
                  <a:lnTo>
                    <a:pt x="0" y="0"/>
                  </a:lnTo>
                  <a:lnTo>
                    <a:pt x="1984247" y="0"/>
                  </a:lnTo>
                  <a:lnTo>
                    <a:pt x="1984247" y="305942"/>
                  </a:lnTo>
                  <a:lnTo>
                    <a:pt x="592454" y="305942"/>
                  </a:lnTo>
                  <a:lnTo>
                    <a:pt x="573688" y="306849"/>
                  </a:lnTo>
                  <a:lnTo>
                    <a:pt x="519552" y="320443"/>
                  </a:lnTo>
                  <a:lnTo>
                    <a:pt x="471660" y="349109"/>
                  </a:lnTo>
                  <a:lnTo>
                    <a:pt x="434029" y="390586"/>
                  </a:lnTo>
                  <a:lnTo>
                    <a:pt x="410110" y="441225"/>
                  </a:lnTo>
                  <a:lnTo>
                    <a:pt x="401954" y="496442"/>
                  </a:lnTo>
                  <a:lnTo>
                    <a:pt x="401954" y="1296542"/>
                  </a:lnTo>
                  <a:lnTo>
                    <a:pt x="410111" y="1351759"/>
                  </a:lnTo>
                  <a:lnTo>
                    <a:pt x="434029" y="1402398"/>
                  </a:lnTo>
                  <a:lnTo>
                    <a:pt x="471660" y="1443875"/>
                  </a:lnTo>
                  <a:lnTo>
                    <a:pt x="519552" y="1472541"/>
                  </a:lnTo>
                  <a:lnTo>
                    <a:pt x="573688" y="1486136"/>
                  </a:lnTo>
                  <a:lnTo>
                    <a:pt x="592454" y="1487042"/>
                  </a:lnTo>
                  <a:lnTo>
                    <a:pt x="1984247" y="1487042"/>
                  </a:lnTo>
                  <a:lnTo>
                    <a:pt x="1984247" y="1984247"/>
                  </a:lnTo>
                  <a:close/>
                </a:path>
                <a:path w="1984375" h="1984375">
                  <a:moveTo>
                    <a:pt x="1984247" y="1487042"/>
                  </a:moveTo>
                  <a:lnTo>
                    <a:pt x="1392554" y="1487042"/>
                  </a:lnTo>
                  <a:lnTo>
                    <a:pt x="1411320" y="1486136"/>
                  </a:lnTo>
                  <a:lnTo>
                    <a:pt x="1429726" y="1483417"/>
                  </a:lnTo>
                  <a:lnTo>
                    <a:pt x="1482446" y="1464522"/>
                  </a:lnTo>
                  <a:lnTo>
                    <a:pt x="1527258" y="1431246"/>
                  </a:lnTo>
                  <a:lnTo>
                    <a:pt x="1560534" y="1386434"/>
                  </a:lnTo>
                  <a:lnTo>
                    <a:pt x="1579428" y="1333714"/>
                  </a:lnTo>
                  <a:lnTo>
                    <a:pt x="1583054" y="1296542"/>
                  </a:lnTo>
                  <a:lnTo>
                    <a:pt x="1583054" y="496442"/>
                  </a:lnTo>
                  <a:lnTo>
                    <a:pt x="1574897" y="441225"/>
                  </a:lnTo>
                  <a:lnTo>
                    <a:pt x="1550979" y="390586"/>
                  </a:lnTo>
                  <a:lnTo>
                    <a:pt x="1513347" y="349109"/>
                  </a:lnTo>
                  <a:lnTo>
                    <a:pt x="1465455" y="320443"/>
                  </a:lnTo>
                  <a:lnTo>
                    <a:pt x="1411320" y="306849"/>
                  </a:lnTo>
                  <a:lnTo>
                    <a:pt x="1392554" y="305942"/>
                  </a:lnTo>
                  <a:lnTo>
                    <a:pt x="1984247" y="305942"/>
                  </a:lnTo>
                  <a:lnTo>
                    <a:pt x="1984247" y="1487042"/>
                  </a:lnTo>
                  <a:close/>
                </a:path>
              </a:pathLst>
            </a:custGeom>
            <a:solidFill>
              <a:srgbClr val="000000">
                <a:alpha val="3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7874" y="3076574"/>
              <a:ext cx="1181099" cy="1181099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9100939" y="4449952"/>
            <a:ext cx="2311400" cy="88265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dirty="0" sz="1500" b="1">
                <a:solidFill>
                  <a:srgbClr val="3FC1C8"/>
                </a:solidFill>
                <a:latin typeface="微软雅黑"/>
                <a:cs typeface="微软雅黑"/>
              </a:rPr>
              <a:t>应</a:t>
            </a:r>
            <a:r>
              <a:rPr dirty="0" sz="1700" spc="-210" b="1">
                <a:solidFill>
                  <a:srgbClr val="3FC1C8"/>
                </a:solidFill>
                <a:latin typeface="Microsoft JhengHei"/>
                <a:cs typeface="Microsoft JhengHei"/>
              </a:rPr>
              <a:t>用</a:t>
            </a:r>
            <a:r>
              <a:rPr dirty="0" sz="1500" b="1">
                <a:solidFill>
                  <a:srgbClr val="3FC1C8"/>
                </a:solidFill>
                <a:latin typeface="微软雅黑"/>
                <a:cs typeface="微软雅黑"/>
              </a:rPr>
              <a:t>丰</a:t>
            </a:r>
            <a:r>
              <a:rPr dirty="0" sz="1700" spc="-50" b="1">
                <a:solidFill>
                  <a:srgbClr val="3FC1C8"/>
                </a:solidFill>
                <a:latin typeface="Malgun Gothic"/>
                <a:cs typeface="Malgun Gothic"/>
              </a:rPr>
              <a:t>富</a:t>
            </a:r>
            <a:endParaRPr sz="1700">
              <a:latin typeface="Malgun Gothic"/>
              <a:cs typeface="Malgun Gothic"/>
            </a:endParaRPr>
          </a:p>
          <a:p>
            <a:pPr algn="ctr" marL="12065" marR="5080">
              <a:lnSpc>
                <a:spcPct val="110300"/>
              </a:lnSpc>
            </a:pP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无数家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庭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通过它体</a:t>
            </a:r>
            <a:r>
              <a:rPr dirty="0" sz="1500" spc="-15">
                <a:solidFill>
                  <a:srgbClr val="FFFFFF"/>
                </a:solidFill>
                <a:latin typeface="微软雅黑"/>
                <a:cs typeface="微软雅黑"/>
              </a:rPr>
              <a:t>验流畅的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高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清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视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频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和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丰</a:t>
            </a:r>
            <a:r>
              <a:rPr dirty="0" sz="1700" spc="-210">
                <a:solidFill>
                  <a:srgbClr val="FFFFFF"/>
                </a:solidFill>
                <a:latin typeface="宋体"/>
                <a:cs typeface="宋体"/>
              </a:rPr>
              <a:t>富</a:t>
            </a:r>
            <a:r>
              <a:rPr dirty="0" sz="1500">
                <a:solidFill>
                  <a:srgbClr val="FFFFFF"/>
                </a:solidFill>
                <a:latin typeface="微软雅黑"/>
                <a:cs typeface="微软雅黑"/>
              </a:rPr>
              <a:t>的应</a:t>
            </a:r>
            <a:r>
              <a:rPr dirty="0" sz="1700" spc="-50">
                <a:solidFill>
                  <a:srgbClr val="FFFFFF"/>
                </a:solidFill>
                <a:latin typeface="宋体"/>
                <a:cs typeface="宋体"/>
              </a:rPr>
              <a:t>用</a:t>
            </a:r>
            <a:endParaRPr sz="17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2025-11-03T12:39:58Z</dcterms:created>
  <dcterms:modified xsi:type="dcterms:W3CDTF">2025-11-03T12:39:58Z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2025-11-03T00:00:00Z</vt:filetime>
  </property>
  <property fmtid="{D5CDD505-2E9C-101B-9397-08002B2CF9AE}" pid="3" name="Producer">
    <vt:lpwstr>pypdf</vt:lpwstr>
  </property>
  <property fmtid="{D5CDD505-2E9C-101B-9397-08002B2CF9AE}" pid="4" name="LastSaved">
    <vt:filetime>2025-11-03T00:00:00Z</vt:filetime>
  </property>
</Properties>
</file>